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58"/>
  </p:notesMasterIdLst>
  <p:handoutMasterIdLst>
    <p:handoutMasterId r:id="rId59"/>
  </p:handoutMasterIdLst>
  <p:sldIdLst>
    <p:sldId id="31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308" r:id="rId22"/>
    <p:sldId id="309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313" r:id="rId41"/>
    <p:sldId id="315" r:id="rId42"/>
    <p:sldId id="314" r:id="rId43"/>
    <p:sldId id="292" r:id="rId44"/>
    <p:sldId id="293" r:id="rId45"/>
    <p:sldId id="312" r:id="rId46"/>
    <p:sldId id="294" r:id="rId47"/>
    <p:sldId id="295" r:id="rId48"/>
    <p:sldId id="296" r:id="rId49"/>
    <p:sldId id="297" r:id="rId50"/>
    <p:sldId id="310" r:id="rId51"/>
    <p:sldId id="298" r:id="rId52"/>
    <p:sldId id="299" r:id="rId53"/>
    <p:sldId id="303" r:id="rId54"/>
    <p:sldId id="304" r:id="rId55"/>
    <p:sldId id="305" r:id="rId56"/>
    <p:sldId id="306" r:id="rId5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3" autoAdjust="0"/>
    <p:restoredTop sz="94660"/>
  </p:normalViewPr>
  <p:slideViewPr>
    <p:cSldViewPr>
      <p:cViewPr varScale="1">
        <p:scale>
          <a:sx n="64" d="100"/>
          <a:sy n="64" d="100"/>
        </p:scale>
        <p:origin x="1542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3212A-9844-4B05-9F47-620127DB90B3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dd</a:t>
            </a:r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494CBC-5EA4-48FC-8425-9D955D9C3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1651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6A4ED-FA9E-430A-BA04-4F8D562FCCE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dd</a:t>
            </a:r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8F021-E1C6-41AB-B0FC-7B390B74D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5360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1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Master </a:t>
            </a:r>
            <a:r>
              <a:rPr lang="en-US" dirty="0" err="1" smtClean="0"/>
              <a:t>teorem</a:t>
            </a:r>
            <a:r>
              <a:rPr lang="en-US" dirty="0" smtClean="0"/>
              <a:t> 1 </a:t>
            </a:r>
            <a:r>
              <a:rPr lang="en-US" dirty="0" err="1" smtClean="0"/>
              <a:t>soru</a:t>
            </a:r>
            <a:r>
              <a:rPr lang="en-US" dirty="0" smtClean="0"/>
              <a:t> </a:t>
            </a:r>
            <a:r>
              <a:rPr lang="en-US" dirty="0" err="1" smtClean="0"/>
              <a:t>sorarim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167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</a:t>
            </a:r>
            <a:r>
              <a:rPr lang="en-US" baseline="0" dirty="0" smtClean="0"/>
              <a:t> all </a:t>
            </a:r>
            <a:r>
              <a:rPr lang="en-US" baseline="0" dirty="0" err="1" smtClean="0"/>
              <a:t>cIJs</a:t>
            </a:r>
            <a:r>
              <a:rPr lang="en-US" baseline="0" dirty="0" smtClean="0"/>
              <a:t> to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590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Master </a:t>
            </a:r>
            <a:r>
              <a:rPr lang="en-US" dirty="0" err="1" smtClean="0"/>
              <a:t>teorem</a:t>
            </a:r>
            <a:r>
              <a:rPr lang="en-US" dirty="0" smtClean="0"/>
              <a:t> 1 </a:t>
            </a:r>
            <a:r>
              <a:rPr lang="en-US" dirty="0" err="1" smtClean="0"/>
              <a:t>soru</a:t>
            </a:r>
            <a:r>
              <a:rPr lang="en-US" dirty="0" smtClean="0"/>
              <a:t> </a:t>
            </a:r>
            <a:r>
              <a:rPr lang="en-US" dirty="0" err="1" smtClean="0"/>
              <a:t>sorarim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603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lang="en-US" spc="-20" smtClean="0"/>
              <a:t>PhD Furkan Gözükara, Toros University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682760" y="6376980"/>
            <a:ext cx="3937000" cy="426084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 marR="5080" indent="698500">
              <a:lnSpc>
                <a:spcPts val="1600"/>
              </a:lnSpc>
              <a:spcBef>
                <a:spcPts val="65"/>
              </a:spcBef>
            </a:pP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3240" y="6370530"/>
            <a:ext cx="254000" cy="21907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58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48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49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06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2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66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0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33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824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683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98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1"/>
            <a:ext cx="9144000" cy="150810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lang="en-US" spc="-20" smtClean="0"/>
              <a:t>PhD Furkan Gözükara, Toros University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2682760" y="6376980"/>
            <a:ext cx="3937000" cy="426084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 marR="5080" indent="698500">
              <a:lnSpc>
                <a:spcPts val="1600"/>
              </a:lnSpc>
              <a:spcBef>
                <a:spcPts val="65"/>
              </a:spcBef>
            </a:pPr>
            <a:endParaRPr spc="-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143240" y="6370530"/>
            <a:ext cx="254000" cy="21907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58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lang="en-US" spc="-20" smtClean="0"/>
              <a:t>PhD Furkan Gözükara, Toros University</a:t>
            </a: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2682760" y="6376980"/>
            <a:ext cx="3937000" cy="426084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 marR="5080" indent="698500">
              <a:lnSpc>
                <a:spcPts val="1600"/>
              </a:lnSpc>
              <a:spcBef>
                <a:spcPts val="65"/>
              </a:spcBef>
            </a:pP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8143240" y="6370530"/>
            <a:ext cx="254000" cy="21907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58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lang="en-US" spc="-20" smtClean="0"/>
              <a:t>PhD Furkan Gözükara, Toros University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2682760" y="6376980"/>
            <a:ext cx="3937000" cy="426084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 marR="5080" indent="698500">
              <a:lnSpc>
                <a:spcPts val="1600"/>
              </a:lnSpc>
              <a:spcBef>
                <a:spcPts val="65"/>
              </a:spcBef>
            </a:pP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143240" y="6370530"/>
            <a:ext cx="254000" cy="21907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58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12700">
              <a:lnSpc>
                <a:spcPts val="1630"/>
              </a:lnSpc>
            </a:pPr>
            <a:r>
              <a:rPr lang="en-US" spc="-20" smtClean="0"/>
              <a:t>PhD Furkan Gözükara, Toros University</a:t>
            </a:r>
            <a:endParaRPr lang="en-US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1"/>
          </p:nvPr>
        </p:nvSpPr>
        <p:spPr>
          <a:xfrm>
            <a:off x="2682760" y="6376980"/>
            <a:ext cx="3937000" cy="426084"/>
          </a:xfrm>
          <a:prstGeom prst="rect">
            <a:avLst/>
          </a:prstGeom>
        </p:spPr>
        <p:txBody>
          <a:bodyPr/>
          <a:lstStyle/>
          <a:p>
            <a:pPr marL="12700" marR="5080" indent="698500">
              <a:lnSpc>
                <a:spcPts val="1600"/>
              </a:lnSpc>
              <a:spcBef>
                <a:spcPts val="65"/>
              </a:spcBef>
            </a:pPr>
            <a:endParaRPr lang="en-US" spc="-5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>
          <a:xfrm>
            <a:off x="8143240" y="6370530"/>
            <a:ext cx="254000" cy="219075"/>
          </a:xfrm>
          <a:prstGeom prst="rect">
            <a:avLst/>
          </a:prstGeom>
        </p:spPr>
        <p:txBody>
          <a:bodyPr/>
          <a:lstStyle/>
          <a:p>
            <a:pPr marL="25400">
              <a:lnSpc>
                <a:spcPts val="1580"/>
              </a:lnSpc>
            </a:pPr>
            <a:fld id="{81D60167-4931-47E6-BA6A-407CBD079E47}" type="slidenum">
              <a:rPr lang="en-US" spc="-10" smtClean="0"/>
              <a:t>‹#›</a:t>
            </a:fld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93340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12700">
              <a:lnSpc>
                <a:spcPts val="1630"/>
              </a:lnSpc>
            </a:pPr>
            <a:r>
              <a:rPr lang="en-US" spc="-20" smtClean="0"/>
              <a:t>PhD Furkan Gözükara, Toros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169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1"/>
            <a:ext cx="9144000" cy="150810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185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E9D7-CDF8-4B6E-AEEA-9D7D88594DBA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22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0" y="1231900"/>
            <a:ext cx="9144000" cy="317500"/>
          </a:xfrm>
          <a:custGeom>
            <a:avLst/>
            <a:gdLst/>
            <a:ahLst/>
            <a:cxnLst/>
            <a:rect l="l" t="t" r="r" b="b"/>
            <a:pathLst>
              <a:path w="9144000" h="317500">
                <a:moveTo>
                  <a:pt x="0" y="0"/>
                </a:moveTo>
                <a:lnTo>
                  <a:pt x="9144000" y="0"/>
                </a:lnTo>
                <a:lnTo>
                  <a:pt x="9144000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128270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596900" y="1282700"/>
            <a:ext cx="8547100" cy="228600"/>
          </a:xfrm>
          <a:custGeom>
            <a:avLst/>
            <a:gdLst/>
            <a:ahLst/>
            <a:cxnLst/>
            <a:rect l="l" t="t" r="r" b="b"/>
            <a:pathLst>
              <a:path w="8547100" h="228600">
                <a:moveTo>
                  <a:pt x="0" y="0"/>
                </a:moveTo>
                <a:lnTo>
                  <a:pt x="8547100" y="0"/>
                </a:lnTo>
                <a:lnTo>
                  <a:pt x="85471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711200" y="6210300"/>
            <a:ext cx="8115300" cy="1270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1004" y="1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1804" y="454659"/>
            <a:ext cx="8200390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8340" y="1457960"/>
            <a:ext cx="7774305" cy="2976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8340" y="6453180"/>
            <a:ext cx="6550660" cy="2051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lang="en-US" spc="-20" dirty="0" smtClean="0"/>
              <a:t>PhD </a:t>
            </a:r>
            <a:r>
              <a:rPr lang="en-US" spc="-20" dirty="0" err="1" smtClean="0"/>
              <a:t>Furkan</a:t>
            </a:r>
            <a:r>
              <a:rPr lang="en-US" spc="-20" dirty="0" smtClean="0"/>
              <a:t> </a:t>
            </a:r>
            <a:r>
              <a:rPr lang="en-US" spc="-20" dirty="0" err="1" smtClean="0"/>
              <a:t>Gözükara</a:t>
            </a:r>
            <a:r>
              <a:rPr lang="en-US" spc="-20" dirty="0" smtClean="0"/>
              <a:t>, </a:t>
            </a:r>
            <a:r>
              <a:rPr lang="en-US" spc="-20" dirty="0" err="1" smtClean="0"/>
              <a:t>Toros</a:t>
            </a:r>
            <a:r>
              <a:rPr lang="en-US" spc="-20" dirty="0" smtClean="0"/>
              <a:t> University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80" r:id="rId8"/>
  </p:sldLayoutIdLst>
  <p:timing>
    <p:tnLst>
      <p:par>
        <p:cTn id="1" dur="indefinite" restart="never" nodeType="tmRoot"/>
      </p:par>
    </p:tnLst>
  </p:timing>
  <p:hf sldNum="0"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5E9D7-CDF8-4B6E-AEEA-9D7D88594DBA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7DEC6-7D74-42FB-BB52-AF597C758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24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FurkanGozukara/CSE214_2018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8.png"/><Relationship Id="rId7" Type="http://schemas.openxmlformats.org/officeDocument/2006/relationships/image" Target="../media/image5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49.png"/><Relationship Id="rId9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5443" y="1814386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5443" y="1814386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107" y="1814386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5107" y="1814386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2376" y="6227064"/>
            <a:ext cx="8080248" cy="97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1000" y="0"/>
                </a:lnTo>
              </a:path>
            </a:pathLst>
          </a:custGeom>
          <a:ln w="1905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259878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4400" spc="-265" dirty="0">
                <a:solidFill>
                  <a:srgbClr val="000000"/>
                </a:solidFill>
                <a:latin typeface="Arial"/>
                <a:cs typeface="Arial"/>
              </a:rPr>
              <a:t>CSE214 – Analysis of </a:t>
            </a: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Algorithms</a:t>
            </a:r>
            <a:b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</a:t>
            </a:r>
            <a:r>
              <a:rPr lang="en-US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Furkan</a:t>
            </a:r>
            <a:r>
              <a:rPr lang="en-US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Gözükara</a:t>
            </a:r>
            <a:r>
              <a:rPr lang="en-US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265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University</a:t>
            </a:r>
            <a:br>
              <a:rPr lang="en-US" spc="-265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</a:t>
            </a:r>
            <a:r>
              <a:rPr lang="en-US" i="1" u="sng" spc="-265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github.com/FurkanGozukara/CSE214_2018</a:t>
            </a:r>
            <a:r>
              <a:rPr lang="en-US" sz="24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4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4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4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sz="36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2209800"/>
            <a:ext cx="9144000" cy="42601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>
                <a:latin typeface="Times New Roman"/>
                <a:cs typeface="Times New Roman"/>
              </a:rPr>
              <a:t>The Divide-and-Conquer Design  Paradigm</a:t>
            </a:r>
          </a:p>
          <a:p>
            <a:pPr algn="ctr"/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Based on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Cevdet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Aykanat’s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 and Mustafa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Ozdal’s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 Lecture Notes -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Bilkent</a:t>
            </a:r>
            <a:endParaRPr lang="en-US" sz="3200" dirty="0" smtClean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endParaRPr sz="4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106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7700" y="470699"/>
            <a:ext cx="31527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3366FF"/>
                </a:solidFill>
                <a:latin typeface="Times New Roman"/>
                <a:cs typeface="Times New Roman"/>
              </a:rPr>
              <a:t>Binary</a:t>
            </a:r>
            <a:r>
              <a:rPr sz="4000" b="1" spc="-8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4000" b="1" spc="5" dirty="0">
                <a:solidFill>
                  <a:srgbClr val="3366FF"/>
                </a:solidFill>
                <a:latin typeface="Times New Roman"/>
                <a:cs typeface="Times New Roman"/>
              </a:rPr>
              <a:t>Search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24000"/>
            <a:ext cx="7124700" cy="387285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3200" spc="5" dirty="0">
                <a:latin typeface="Times New Roman"/>
                <a:cs typeface="Times New Roman"/>
              </a:rPr>
              <a:t>Find </a:t>
            </a:r>
            <a:r>
              <a:rPr sz="3200" spc="-15" dirty="0">
                <a:latin typeface="Times New Roman"/>
                <a:cs typeface="Times New Roman"/>
              </a:rPr>
              <a:t>an </a:t>
            </a:r>
            <a:r>
              <a:rPr sz="3200" spc="-10" dirty="0">
                <a:latin typeface="Times New Roman"/>
                <a:cs typeface="Times New Roman"/>
              </a:rPr>
              <a:t>element </a:t>
            </a:r>
            <a:r>
              <a:rPr sz="3200" spc="5" dirty="0">
                <a:latin typeface="Times New Roman"/>
                <a:cs typeface="Times New Roman"/>
              </a:rPr>
              <a:t>in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b="1" spc="-10" dirty="0">
                <a:latin typeface="Times New Roman"/>
                <a:cs typeface="Times New Roman"/>
              </a:rPr>
              <a:t>sorted</a:t>
            </a:r>
            <a:r>
              <a:rPr sz="3200" spc="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array:</a:t>
            </a: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Divide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20" dirty="0">
                <a:latin typeface="Times New Roman"/>
                <a:cs typeface="Times New Roman"/>
              </a:rPr>
              <a:t>Check </a:t>
            </a:r>
            <a:r>
              <a:rPr sz="3200" spc="5" dirty="0">
                <a:latin typeface="Times New Roman"/>
                <a:cs typeface="Times New Roman"/>
              </a:rPr>
              <a:t>middle</a:t>
            </a:r>
            <a:r>
              <a:rPr sz="3200" spc="1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element</a:t>
            </a:r>
            <a:r>
              <a:rPr sz="3200" b="1" i="1" spc="-10" dirty="0">
                <a:latin typeface="Times New Roman"/>
                <a:cs typeface="Times New Roman"/>
              </a:rPr>
              <a:t>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Conquer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10" dirty="0">
                <a:latin typeface="Times New Roman"/>
                <a:cs typeface="Times New Roman"/>
              </a:rPr>
              <a:t>Recursively </a:t>
            </a:r>
            <a:r>
              <a:rPr sz="3200" spc="-15" dirty="0">
                <a:latin typeface="Times New Roman"/>
                <a:cs typeface="Times New Roman"/>
              </a:rPr>
              <a:t>search </a:t>
            </a:r>
            <a:r>
              <a:rPr sz="3200" dirty="0">
                <a:latin typeface="Times New Roman"/>
                <a:cs typeface="Times New Roman"/>
              </a:rPr>
              <a:t>1</a:t>
            </a:r>
            <a:r>
              <a:rPr sz="3200" spc="1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subarray.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Combine</a:t>
            </a:r>
            <a:r>
              <a:rPr sz="3200" b="1" i="1" spc="-5" dirty="0">
                <a:solidFill>
                  <a:srgbClr val="A50021"/>
                </a:solidFill>
                <a:latin typeface="Times New Roman"/>
                <a:cs typeface="Times New Roman"/>
              </a:rPr>
              <a:t>:</a:t>
            </a:r>
            <a:r>
              <a:rPr sz="3200" b="1" i="1" spc="25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3200" spc="10" dirty="0">
                <a:latin typeface="Times New Roman"/>
                <a:cs typeface="Times New Roman"/>
              </a:rPr>
              <a:t>Trivial.</a:t>
            </a: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b="1" i="1" spc="-5" dirty="0">
                <a:latin typeface="Times New Roman"/>
                <a:cs typeface="Times New Roman"/>
              </a:rPr>
              <a:t>Example: </a:t>
            </a:r>
            <a:r>
              <a:rPr sz="3200" spc="5" dirty="0">
                <a:latin typeface="Times New Roman"/>
                <a:cs typeface="Times New Roman"/>
              </a:rPr>
              <a:t>Find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9</a:t>
            </a:r>
            <a:endParaRPr sz="32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060"/>
              </a:spcBef>
              <a:tabLst>
                <a:tab pos="1840864" algn="l"/>
                <a:tab pos="2755265" algn="l"/>
                <a:tab pos="3669665" algn="l"/>
                <a:tab pos="4584065" algn="l"/>
                <a:tab pos="5498465" algn="l"/>
                <a:tab pos="6412865" algn="l"/>
              </a:tabLst>
            </a:pP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3	5	7	8	9	12	15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64100" y="4800600"/>
            <a:ext cx="2730500" cy="647700"/>
          </a:xfrm>
          <a:custGeom>
            <a:avLst/>
            <a:gdLst/>
            <a:ahLst/>
            <a:cxnLst/>
            <a:rect l="l" t="t" r="r" b="b"/>
            <a:pathLst>
              <a:path w="2730500" h="647700">
                <a:moveTo>
                  <a:pt x="2622550" y="0"/>
                </a:moveTo>
                <a:lnTo>
                  <a:pt x="107950" y="0"/>
                </a:lnTo>
                <a:lnTo>
                  <a:pt x="65933" y="8483"/>
                </a:lnTo>
                <a:lnTo>
                  <a:pt x="31619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9" y="616080"/>
                </a:lnTo>
                <a:lnTo>
                  <a:pt x="65933" y="639216"/>
                </a:lnTo>
                <a:lnTo>
                  <a:pt x="107950" y="647700"/>
                </a:lnTo>
                <a:lnTo>
                  <a:pt x="2622550" y="647700"/>
                </a:lnTo>
                <a:lnTo>
                  <a:pt x="2664566" y="639216"/>
                </a:lnTo>
                <a:lnTo>
                  <a:pt x="2698880" y="616080"/>
                </a:lnTo>
                <a:lnTo>
                  <a:pt x="2722016" y="581766"/>
                </a:lnTo>
                <a:lnTo>
                  <a:pt x="2730500" y="539750"/>
                </a:lnTo>
                <a:lnTo>
                  <a:pt x="2730500" y="107950"/>
                </a:lnTo>
                <a:lnTo>
                  <a:pt x="2722016" y="65933"/>
                </a:lnTo>
                <a:lnTo>
                  <a:pt x="2698880" y="31619"/>
                </a:lnTo>
                <a:lnTo>
                  <a:pt x="2664566" y="8483"/>
                </a:lnTo>
                <a:lnTo>
                  <a:pt x="2622550" y="0"/>
                </a:lnTo>
                <a:close/>
              </a:path>
            </a:pathLst>
          </a:custGeom>
          <a:solidFill>
            <a:srgbClr val="FF0000">
              <a:alpha val="49018"/>
            </a:srgbClr>
          </a:solidFill>
          <a:ln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43600" y="4864100"/>
            <a:ext cx="571500" cy="508000"/>
          </a:xfrm>
          <a:custGeom>
            <a:avLst/>
            <a:gdLst/>
            <a:ahLst/>
            <a:cxnLst/>
            <a:rect l="l" t="t" r="r" b="b"/>
            <a:pathLst>
              <a:path w="571500" h="508000">
                <a:moveTo>
                  <a:pt x="285750" y="0"/>
                </a:moveTo>
                <a:lnTo>
                  <a:pt x="234387" y="4092"/>
                </a:lnTo>
                <a:lnTo>
                  <a:pt x="186044" y="15890"/>
                </a:lnTo>
                <a:lnTo>
                  <a:pt x="141528" y="34677"/>
                </a:lnTo>
                <a:lnTo>
                  <a:pt x="101647" y="59736"/>
                </a:lnTo>
                <a:lnTo>
                  <a:pt x="67206" y="90349"/>
                </a:lnTo>
                <a:lnTo>
                  <a:pt x="39014" y="125799"/>
                </a:lnTo>
                <a:lnTo>
                  <a:pt x="17877" y="165369"/>
                </a:lnTo>
                <a:lnTo>
                  <a:pt x="4603" y="208342"/>
                </a:lnTo>
                <a:lnTo>
                  <a:pt x="0" y="254000"/>
                </a:lnTo>
                <a:lnTo>
                  <a:pt x="4603" y="299657"/>
                </a:lnTo>
                <a:lnTo>
                  <a:pt x="17877" y="342630"/>
                </a:lnTo>
                <a:lnTo>
                  <a:pt x="39014" y="382200"/>
                </a:lnTo>
                <a:lnTo>
                  <a:pt x="67206" y="417650"/>
                </a:lnTo>
                <a:lnTo>
                  <a:pt x="101647" y="448263"/>
                </a:lnTo>
                <a:lnTo>
                  <a:pt x="141528" y="473322"/>
                </a:lnTo>
                <a:lnTo>
                  <a:pt x="186044" y="492109"/>
                </a:lnTo>
                <a:lnTo>
                  <a:pt x="234387" y="503907"/>
                </a:lnTo>
                <a:lnTo>
                  <a:pt x="285750" y="508000"/>
                </a:lnTo>
                <a:lnTo>
                  <a:pt x="337112" y="503907"/>
                </a:lnTo>
                <a:lnTo>
                  <a:pt x="385455" y="492109"/>
                </a:lnTo>
                <a:lnTo>
                  <a:pt x="429971" y="473322"/>
                </a:lnTo>
                <a:lnTo>
                  <a:pt x="469852" y="448263"/>
                </a:lnTo>
                <a:lnTo>
                  <a:pt x="504293" y="417650"/>
                </a:lnTo>
                <a:lnTo>
                  <a:pt x="532485" y="382200"/>
                </a:lnTo>
                <a:lnTo>
                  <a:pt x="553622" y="342630"/>
                </a:lnTo>
                <a:lnTo>
                  <a:pt x="566896" y="299657"/>
                </a:lnTo>
                <a:lnTo>
                  <a:pt x="571500" y="254000"/>
                </a:lnTo>
                <a:lnTo>
                  <a:pt x="566896" y="208342"/>
                </a:lnTo>
                <a:lnTo>
                  <a:pt x="553622" y="165369"/>
                </a:lnTo>
                <a:lnTo>
                  <a:pt x="532485" y="125799"/>
                </a:lnTo>
                <a:lnTo>
                  <a:pt x="504293" y="90349"/>
                </a:lnTo>
                <a:lnTo>
                  <a:pt x="469852" y="59736"/>
                </a:lnTo>
                <a:lnTo>
                  <a:pt x="429971" y="34677"/>
                </a:lnTo>
                <a:lnTo>
                  <a:pt x="385455" y="15890"/>
                </a:lnTo>
                <a:lnTo>
                  <a:pt x="337112" y="4092"/>
                </a:lnTo>
                <a:lnTo>
                  <a:pt x="285750" y="0"/>
                </a:lnTo>
                <a:close/>
              </a:path>
            </a:pathLst>
          </a:custGeom>
          <a:solidFill>
            <a:srgbClr val="002060">
              <a:alpha val="290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7700" y="470699"/>
            <a:ext cx="31527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3366FF"/>
                </a:solidFill>
                <a:latin typeface="Times New Roman"/>
                <a:cs typeface="Times New Roman"/>
              </a:rPr>
              <a:t>Binary</a:t>
            </a:r>
            <a:r>
              <a:rPr sz="4000" b="1" spc="-8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4000" b="1" spc="5" dirty="0">
                <a:solidFill>
                  <a:srgbClr val="3366FF"/>
                </a:solidFill>
                <a:latin typeface="Times New Roman"/>
                <a:cs typeface="Times New Roman"/>
              </a:rPr>
              <a:t>Search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24000"/>
            <a:ext cx="7124700" cy="387285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3200" spc="5" dirty="0">
                <a:latin typeface="Times New Roman"/>
                <a:cs typeface="Times New Roman"/>
              </a:rPr>
              <a:t>Find </a:t>
            </a:r>
            <a:r>
              <a:rPr sz="3200" spc="-15" dirty="0">
                <a:latin typeface="Times New Roman"/>
                <a:cs typeface="Times New Roman"/>
              </a:rPr>
              <a:t>an </a:t>
            </a:r>
            <a:r>
              <a:rPr sz="3200" spc="-10" dirty="0">
                <a:latin typeface="Times New Roman"/>
                <a:cs typeface="Times New Roman"/>
              </a:rPr>
              <a:t>element </a:t>
            </a:r>
            <a:r>
              <a:rPr sz="3200" spc="5" dirty="0">
                <a:latin typeface="Times New Roman"/>
                <a:cs typeface="Times New Roman"/>
              </a:rPr>
              <a:t>in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b="1" spc="-10" dirty="0">
                <a:latin typeface="Times New Roman"/>
                <a:cs typeface="Times New Roman"/>
              </a:rPr>
              <a:t>sorted</a:t>
            </a:r>
            <a:r>
              <a:rPr sz="3200" spc="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array:</a:t>
            </a: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Divide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20" dirty="0">
                <a:latin typeface="Times New Roman"/>
                <a:cs typeface="Times New Roman"/>
              </a:rPr>
              <a:t>Check </a:t>
            </a:r>
            <a:r>
              <a:rPr sz="3200" spc="5" dirty="0">
                <a:latin typeface="Times New Roman"/>
                <a:cs typeface="Times New Roman"/>
              </a:rPr>
              <a:t>middle</a:t>
            </a:r>
            <a:r>
              <a:rPr sz="3200" spc="1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element</a:t>
            </a:r>
            <a:r>
              <a:rPr sz="3200" b="1" i="1" spc="-10" dirty="0">
                <a:latin typeface="Times New Roman"/>
                <a:cs typeface="Times New Roman"/>
              </a:rPr>
              <a:t>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Conquer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10" dirty="0">
                <a:latin typeface="Times New Roman"/>
                <a:cs typeface="Times New Roman"/>
              </a:rPr>
              <a:t>Recursively </a:t>
            </a:r>
            <a:r>
              <a:rPr sz="3200" spc="-15" dirty="0">
                <a:latin typeface="Times New Roman"/>
                <a:cs typeface="Times New Roman"/>
              </a:rPr>
              <a:t>search </a:t>
            </a:r>
            <a:r>
              <a:rPr sz="3200" dirty="0">
                <a:latin typeface="Times New Roman"/>
                <a:cs typeface="Times New Roman"/>
              </a:rPr>
              <a:t>1</a:t>
            </a:r>
            <a:r>
              <a:rPr sz="3200" spc="1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subarray.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Combine</a:t>
            </a:r>
            <a:r>
              <a:rPr sz="3200" b="1" i="1" spc="-5" dirty="0">
                <a:solidFill>
                  <a:srgbClr val="A50021"/>
                </a:solidFill>
                <a:latin typeface="Times New Roman"/>
                <a:cs typeface="Times New Roman"/>
              </a:rPr>
              <a:t>:</a:t>
            </a:r>
            <a:r>
              <a:rPr sz="3200" b="1" i="1" spc="25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3200" spc="10" dirty="0">
                <a:latin typeface="Times New Roman"/>
                <a:cs typeface="Times New Roman"/>
              </a:rPr>
              <a:t>Trivial.</a:t>
            </a: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b="1" i="1" spc="-5" dirty="0">
                <a:latin typeface="Times New Roman"/>
                <a:cs typeface="Times New Roman"/>
              </a:rPr>
              <a:t>Example: </a:t>
            </a:r>
            <a:r>
              <a:rPr sz="3200" spc="5" dirty="0">
                <a:latin typeface="Times New Roman"/>
                <a:cs typeface="Times New Roman"/>
              </a:rPr>
              <a:t>Find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9</a:t>
            </a:r>
            <a:endParaRPr sz="32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060"/>
              </a:spcBef>
              <a:tabLst>
                <a:tab pos="1840864" algn="l"/>
                <a:tab pos="2755265" algn="l"/>
                <a:tab pos="3669665" algn="l"/>
                <a:tab pos="4584065" algn="l"/>
                <a:tab pos="5498465" algn="l"/>
                <a:tab pos="6412865" algn="l"/>
              </a:tabLst>
            </a:pP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3	5	7	8	9	12	15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64100" y="4800600"/>
            <a:ext cx="711200" cy="647700"/>
          </a:xfrm>
          <a:custGeom>
            <a:avLst/>
            <a:gdLst/>
            <a:ahLst/>
            <a:cxnLst/>
            <a:rect l="l" t="t" r="r" b="b"/>
            <a:pathLst>
              <a:path w="711200" h="647700">
                <a:moveTo>
                  <a:pt x="603250" y="0"/>
                </a:moveTo>
                <a:lnTo>
                  <a:pt x="107950" y="0"/>
                </a:lnTo>
                <a:lnTo>
                  <a:pt x="65933" y="8483"/>
                </a:lnTo>
                <a:lnTo>
                  <a:pt x="31619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9" y="616080"/>
                </a:lnTo>
                <a:lnTo>
                  <a:pt x="65933" y="639216"/>
                </a:lnTo>
                <a:lnTo>
                  <a:pt x="107950" y="647700"/>
                </a:lnTo>
                <a:lnTo>
                  <a:pt x="603250" y="647700"/>
                </a:lnTo>
                <a:lnTo>
                  <a:pt x="645266" y="639216"/>
                </a:lnTo>
                <a:lnTo>
                  <a:pt x="679580" y="616080"/>
                </a:lnTo>
                <a:lnTo>
                  <a:pt x="702716" y="581766"/>
                </a:lnTo>
                <a:lnTo>
                  <a:pt x="711200" y="539750"/>
                </a:lnTo>
                <a:lnTo>
                  <a:pt x="711200" y="107950"/>
                </a:lnTo>
                <a:lnTo>
                  <a:pt x="702716" y="65933"/>
                </a:lnTo>
                <a:lnTo>
                  <a:pt x="679580" y="31619"/>
                </a:lnTo>
                <a:lnTo>
                  <a:pt x="645266" y="8483"/>
                </a:lnTo>
                <a:lnTo>
                  <a:pt x="603250" y="0"/>
                </a:lnTo>
                <a:close/>
              </a:path>
            </a:pathLst>
          </a:custGeom>
          <a:solidFill>
            <a:srgbClr val="FF0000">
              <a:alpha val="49018"/>
            </a:srgbClr>
          </a:solidFill>
          <a:ln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7700" y="470699"/>
            <a:ext cx="31527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3366FF"/>
                </a:solidFill>
                <a:latin typeface="Times New Roman"/>
                <a:cs typeface="Times New Roman"/>
              </a:rPr>
              <a:t>Binary</a:t>
            </a:r>
            <a:r>
              <a:rPr sz="4000" b="1" spc="-8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4000" b="1" spc="5" dirty="0">
                <a:solidFill>
                  <a:srgbClr val="3366FF"/>
                </a:solidFill>
                <a:latin typeface="Times New Roman"/>
                <a:cs typeface="Times New Roman"/>
              </a:rPr>
              <a:t>Search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24000"/>
            <a:ext cx="7124700" cy="387285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3200" spc="5" dirty="0">
                <a:latin typeface="Times New Roman"/>
                <a:cs typeface="Times New Roman"/>
              </a:rPr>
              <a:t>Find </a:t>
            </a:r>
            <a:r>
              <a:rPr sz="3200" spc="-15" dirty="0">
                <a:latin typeface="Times New Roman"/>
                <a:cs typeface="Times New Roman"/>
              </a:rPr>
              <a:t>an </a:t>
            </a:r>
            <a:r>
              <a:rPr sz="3200" spc="-10" dirty="0">
                <a:latin typeface="Times New Roman"/>
                <a:cs typeface="Times New Roman"/>
              </a:rPr>
              <a:t>element </a:t>
            </a:r>
            <a:r>
              <a:rPr sz="3200" spc="5" dirty="0">
                <a:latin typeface="Times New Roman"/>
                <a:cs typeface="Times New Roman"/>
              </a:rPr>
              <a:t>in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b="1" spc="-10" dirty="0">
                <a:latin typeface="Times New Roman"/>
                <a:cs typeface="Times New Roman"/>
              </a:rPr>
              <a:t>sorted</a:t>
            </a:r>
            <a:r>
              <a:rPr sz="3200" spc="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array:</a:t>
            </a: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Divide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20" dirty="0">
                <a:latin typeface="Times New Roman"/>
                <a:cs typeface="Times New Roman"/>
              </a:rPr>
              <a:t>Check </a:t>
            </a:r>
            <a:r>
              <a:rPr sz="3200" spc="5" dirty="0">
                <a:latin typeface="Times New Roman"/>
                <a:cs typeface="Times New Roman"/>
              </a:rPr>
              <a:t>middle</a:t>
            </a:r>
            <a:r>
              <a:rPr sz="3200" spc="1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element</a:t>
            </a:r>
            <a:r>
              <a:rPr sz="3200" b="1" i="1" spc="-10" dirty="0">
                <a:latin typeface="Times New Roman"/>
                <a:cs typeface="Times New Roman"/>
              </a:rPr>
              <a:t>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Conquer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10" dirty="0">
                <a:latin typeface="Times New Roman"/>
                <a:cs typeface="Times New Roman"/>
              </a:rPr>
              <a:t>Recursively </a:t>
            </a:r>
            <a:r>
              <a:rPr sz="3200" spc="-15" dirty="0">
                <a:latin typeface="Times New Roman"/>
                <a:cs typeface="Times New Roman"/>
              </a:rPr>
              <a:t>search </a:t>
            </a:r>
            <a:r>
              <a:rPr sz="3200" dirty="0">
                <a:latin typeface="Times New Roman"/>
                <a:cs typeface="Times New Roman"/>
              </a:rPr>
              <a:t>1</a:t>
            </a:r>
            <a:r>
              <a:rPr sz="3200" spc="1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subarray.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Combine</a:t>
            </a:r>
            <a:r>
              <a:rPr sz="3200" b="1" i="1" spc="-5" dirty="0">
                <a:solidFill>
                  <a:srgbClr val="A50021"/>
                </a:solidFill>
                <a:latin typeface="Times New Roman"/>
                <a:cs typeface="Times New Roman"/>
              </a:rPr>
              <a:t>:</a:t>
            </a:r>
            <a:r>
              <a:rPr sz="3200" b="1" i="1" spc="25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3200" spc="10" dirty="0">
                <a:latin typeface="Times New Roman"/>
                <a:cs typeface="Times New Roman"/>
              </a:rPr>
              <a:t>Trivial.</a:t>
            </a: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b="1" i="1" spc="-5" dirty="0">
                <a:latin typeface="Times New Roman"/>
                <a:cs typeface="Times New Roman"/>
              </a:rPr>
              <a:t>Example: </a:t>
            </a:r>
            <a:r>
              <a:rPr sz="3200" spc="5" dirty="0">
                <a:latin typeface="Times New Roman"/>
                <a:cs typeface="Times New Roman"/>
              </a:rPr>
              <a:t>Find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9</a:t>
            </a:r>
            <a:endParaRPr sz="32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060"/>
              </a:spcBef>
              <a:tabLst>
                <a:tab pos="1840864" algn="l"/>
                <a:tab pos="2755265" algn="l"/>
                <a:tab pos="3669665" algn="l"/>
                <a:tab pos="4584065" algn="l"/>
                <a:tab pos="5498465" algn="l"/>
                <a:tab pos="6412865" algn="l"/>
              </a:tabLst>
            </a:pP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3	5	7	8	9	12	15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64100" y="4800600"/>
            <a:ext cx="711200" cy="647700"/>
          </a:xfrm>
          <a:custGeom>
            <a:avLst/>
            <a:gdLst/>
            <a:ahLst/>
            <a:cxnLst/>
            <a:rect l="l" t="t" r="r" b="b"/>
            <a:pathLst>
              <a:path w="711200" h="647700">
                <a:moveTo>
                  <a:pt x="603250" y="0"/>
                </a:moveTo>
                <a:lnTo>
                  <a:pt x="107950" y="0"/>
                </a:lnTo>
                <a:lnTo>
                  <a:pt x="65933" y="8483"/>
                </a:lnTo>
                <a:lnTo>
                  <a:pt x="31619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9" y="616080"/>
                </a:lnTo>
                <a:lnTo>
                  <a:pt x="65933" y="639216"/>
                </a:lnTo>
                <a:lnTo>
                  <a:pt x="107950" y="647700"/>
                </a:lnTo>
                <a:lnTo>
                  <a:pt x="603250" y="647700"/>
                </a:lnTo>
                <a:lnTo>
                  <a:pt x="645266" y="639216"/>
                </a:lnTo>
                <a:lnTo>
                  <a:pt x="679580" y="616080"/>
                </a:lnTo>
                <a:lnTo>
                  <a:pt x="702716" y="581766"/>
                </a:lnTo>
                <a:lnTo>
                  <a:pt x="711200" y="539750"/>
                </a:lnTo>
                <a:lnTo>
                  <a:pt x="711200" y="107950"/>
                </a:lnTo>
                <a:lnTo>
                  <a:pt x="702716" y="65933"/>
                </a:lnTo>
                <a:lnTo>
                  <a:pt x="679580" y="31619"/>
                </a:lnTo>
                <a:lnTo>
                  <a:pt x="645266" y="8483"/>
                </a:lnTo>
                <a:lnTo>
                  <a:pt x="603250" y="0"/>
                </a:lnTo>
                <a:close/>
              </a:path>
            </a:pathLst>
          </a:custGeom>
          <a:solidFill>
            <a:srgbClr val="FF0000">
              <a:alpha val="49018"/>
            </a:srgbClr>
          </a:solidFill>
          <a:ln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27600" y="48641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08342" y="4092"/>
                </a:lnTo>
                <a:lnTo>
                  <a:pt x="165369" y="15890"/>
                </a:lnTo>
                <a:lnTo>
                  <a:pt x="125799" y="34677"/>
                </a:lnTo>
                <a:lnTo>
                  <a:pt x="90349" y="59736"/>
                </a:lnTo>
                <a:lnTo>
                  <a:pt x="59736" y="90349"/>
                </a:lnTo>
                <a:lnTo>
                  <a:pt x="34677" y="125799"/>
                </a:lnTo>
                <a:lnTo>
                  <a:pt x="15890" y="165369"/>
                </a:lnTo>
                <a:lnTo>
                  <a:pt x="4092" y="208342"/>
                </a:lnTo>
                <a:lnTo>
                  <a:pt x="0" y="254000"/>
                </a:lnTo>
                <a:lnTo>
                  <a:pt x="4092" y="299657"/>
                </a:lnTo>
                <a:lnTo>
                  <a:pt x="15890" y="342630"/>
                </a:lnTo>
                <a:lnTo>
                  <a:pt x="34677" y="382200"/>
                </a:lnTo>
                <a:lnTo>
                  <a:pt x="59736" y="417650"/>
                </a:lnTo>
                <a:lnTo>
                  <a:pt x="90349" y="448263"/>
                </a:lnTo>
                <a:lnTo>
                  <a:pt x="125799" y="473322"/>
                </a:lnTo>
                <a:lnTo>
                  <a:pt x="165369" y="492109"/>
                </a:lnTo>
                <a:lnTo>
                  <a:pt x="208342" y="503907"/>
                </a:lnTo>
                <a:lnTo>
                  <a:pt x="254000" y="508000"/>
                </a:lnTo>
                <a:lnTo>
                  <a:pt x="299657" y="503907"/>
                </a:lnTo>
                <a:lnTo>
                  <a:pt x="342630" y="492109"/>
                </a:lnTo>
                <a:lnTo>
                  <a:pt x="382200" y="473322"/>
                </a:lnTo>
                <a:lnTo>
                  <a:pt x="417650" y="448263"/>
                </a:lnTo>
                <a:lnTo>
                  <a:pt x="448263" y="417650"/>
                </a:lnTo>
                <a:lnTo>
                  <a:pt x="473322" y="382200"/>
                </a:lnTo>
                <a:lnTo>
                  <a:pt x="492109" y="342630"/>
                </a:lnTo>
                <a:lnTo>
                  <a:pt x="503907" y="299657"/>
                </a:lnTo>
                <a:lnTo>
                  <a:pt x="508000" y="254000"/>
                </a:lnTo>
                <a:lnTo>
                  <a:pt x="503907" y="208342"/>
                </a:lnTo>
                <a:lnTo>
                  <a:pt x="492109" y="165369"/>
                </a:lnTo>
                <a:lnTo>
                  <a:pt x="473322" y="125799"/>
                </a:lnTo>
                <a:lnTo>
                  <a:pt x="448263" y="90349"/>
                </a:lnTo>
                <a:lnTo>
                  <a:pt x="417650" y="59736"/>
                </a:lnTo>
                <a:lnTo>
                  <a:pt x="382200" y="34677"/>
                </a:lnTo>
                <a:lnTo>
                  <a:pt x="342630" y="15890"/>
                </a:lnTo>
                <a:lnTo>
                  <a:pt x="299657" y="4092"/>
                </a:lnTo>
                <a:lnTo>
                  <a:pt x="254000" y="0"/>
                </a:lnTo>
                <a:close/>
              </a:path>
            </a:pathLst>
          </a:custGeom>
          <a:solidFill>
            <a:srgbClr val="002060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784600" y="2349500"/>
            <a:ext cx="431800" cy="43180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215900" y="0"/>
                </a:moveTo>
                <a:lnTo>
                  <a:pt x="166395" y="5701"/>
                </a:lnTo>
                <a:lnTo>
                  <a:pt x="120951" y="21943"/>
                </a:lnTo>
                <a:lnTo>
                  <a:pt x="80864" y="47430"/>
                </a:lnTo>
                <a:lnTo>
                  <a:pt x="47430" y="80864"/>
                </a:lnTo>
                <a:lnTo>
                  <a:pt x="21943" y="120951"/>
                </a:lnTo>
                <a:lnTo>
                  <a:pt x="5701" y="166395"/>
                </a:lnTo>
                <a:lnTo>
                  <a:pt x="0" y="215900"/>
                </a:lnTo>
                <a:lnTo>
                  <a:pt x="5701" y="265404"/>
                </a:lnTo>
                <a:lnTo>
                  <a:pt x="21943" y="310848"/>
                </a:lnTo>
                <a:lnTo>
                  <a:pt x="47430" y="350935"/>
                </a:lnTo>
                <a:lnTo>
                  <a:pt x="80864" y="384369"/>
                </a:lnTo>
                <a:lnTo>
                  <a:pt x="120951" y="409856"/>
                </a:lnTo>
                <a:lnTo>
                  <a:pt x="166395" y="426098"/>
                </a:lnTo>
                <a:lnTo>
                  <a:pt x="215900" y="431800"/>
                </a:lnTo>
                <a:lnTo>
                  <a:pt x="265404" y="426098"/>
                </a:lnTo>
                <a:lnTo>
                  <a:pt x="310848" y="409856"/>
                </a:lnTo>
                <a:lnTo>
                  <a:pt x="350935" y="384369"/>
                </a:lnTo>
                <a:lnTo>
                  <a:pt x="384369" y="350935"/>
                </a:lnTo>
                <a:lnTo>
                  <a:pt x="409856" y="310848"/>
                </a:lnTo>
                <a:lnTo>
                  <a:pt x="426098" y="265404"/>
                </a:lnTo>
                <a:lnTo>
                  <a:pt x="431800" y="215900"/>
                </a:lnTo>
                <a:lnTo>
                  <a:pt x="426098" y="166395"/>
                </a:lnTo>
                <a:lnTo>
                  <a:pt x="409856" y="120951"/>
                </a:lnTo>
                <a:lnTo>
                  <a:pt x="384369" y="80864"/>
                </a:lnTo>
                <a:lnTo>
                  <a:pt x="350935" y="47430"/>
                </a:lnTo>
                <a:lnTo>
                  <a:pt x="310848" y="21943"/>
                </a:lnTo>
                <a:lnTo>
                  <a:pt x="265404" y="5701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00">
              <a:alpha val="4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0" y="2349500"/>
            <a:ext cx="647700" cy="571500"/>
          </a:xfrm>
          <a:custGeom>
            <a:avLst/>
            <a:gdLst/>
            <a:ahLst/>
            <a:cxnLst/>
            <a:rect l="l" t="t" r="r" b="b"/>
            <a:pathLst>
              <a:path w="647700" h="571500">
                <a:moveTo>
                  <a:pt x="323850" y="0"/>
                </a:moveTo>
                <a:lnTo>
                  <a:pt x="271320" y="3740"/>
                </a:lnTo>
                <a:lnTo>
                  <a:pt x="221489" y="14568"/>
                </a:lnTo>
                <a:lnTo>
                  <a:pt x="175023" y="31895"/>
                </a:lnTo>
                <a:lnTo>
                  <a:pt x="132589" y="55134"/>
                </a:lnTo>
                <a:lnTo>
                  <a:pt x="94854" y="83696"/>
                </a:lnTo>
                <a:lnTo>
                  <a:pt x="62485" y="116991"/>
                </a:lnTo>
                <a:lnTo>
                  <a:pt x="36148" y="154433"/>
                </a:lnTo>
                <a:lnTo>
                  <a:pt x="16510" y="195432"/>
                </a:lnTo>
                <a:lnTo>
                  <a:pt x="4238" y="239401"/>
                </a:lnTo>
                <a:lnTo>
                  <a:pt x="0" y="285750"/>
                </a:lnTo>
                <a:lnTo>
                  <a:pt x="4238" y="332098"/>
                </a:lnTo>
                <a:lnTo>
                  <a:pt x="16510" y="376067"/>
                </a:lnTo>
                <a:lnTo>
                  <a:pt x="36148" y="417066"/>
                </a:lnTo>
                <a:lnTo>
                  <a:pt x="62485" y="454508"/>
                </a:lnTo>
                <a:lnTo>
                  <a:pt x="94854" y="487803"/>
                </a:lnTo>
                <a:lnTo>
                  <a:pt x="132589" y="516365"/>
                </a:lnTo>
                <a:lnTo>
                  <a:pt x="175023" y="539604"/>
                </a:lnTo>
                <a:lnTo>
                  <a:pt x="221489" y="556931"/>
                </a:lnTo>
                <a:lnTo>
                  <a:pt x="271320" y="567759"/>
                </a:lnTo>
                <a:lnTo>
                  <a:pt x="323850" y="571500"/>
                </a:lnTo>
                <a:lnTo>
                  <a:pt x="376379" y="567759"/>
                </a:lnTo>
                <a:lnTo>
                  <a:pt x="426210" y="556931"/>
                </a:lnTo>
                <a:lnTo>
                  <a:pt x="472676" y="539604"/>
                </a:lnTo>
                <a:lnTo>
                  <a:pt x="515110" y="516365"/>
                </a:lnTo>
                <a:lnTo>
                  <a:pt x="552845" y="487803"/>
                </a:lnTo>
                <a:lnTo>
                  <a:pt x="585214" y="454508"/>
                </a:lnTo>
                <a:lnTo>
                  <a:pt x="611551" y="417066"/>
                </a:lnTo>
                <a:lnTo>
                  <a:pt x="631189" y="376067"/>
                </a:lnTo>
                <a:lnTo>
                  <a:pt x="643461" y="332098"/>
                </a:lnTo>
                <a:lnTo>
                  <a:pt x="647700" y="285750"/>
                </a:lnTo>
                <a:lnTo>
                  <a:pt x="643461" y="239401"/>
                </a:lnTo>
                <a:lnTo>
                  <a:pt x="631189" y="195432"/>
                </a:lnTo>
                <a:lnTo>
                  <a:pt x="611551" y="154433"/>
                </a:lnTo>
                <a:lnTo>
                  <a:pt x="585214" y="116991"/>
                </a:lnTo>
                <a:lnTo>
                  <a:pt x="552845" y="83696"/>
                </a:lnTo>
                <a:lnTo>
                  <a:pt x="515110" y="55134"/>
                </a:lnTo>
                <a:lnTo>
                  <a:pt x="472676" y="31895"/>
                </a:lnTo>
                <a:lnTo>
                  <a:pt x="426210" y="14568"/>
                </a:lnTo>
                <a:lnTo>
                  <a:pt x="376379" y="3740"/>
                </a:lnTo>
                <a:lnTo>
                  <a:pt x="323850" y="0"/>
                </a:lnTo>
                <a:close/>
              </a:path>
            </a:pathLst>
          </a:custGeom>
          <a:solidFill>
            <a:srgbClr val="FFFF00">
              <a:alpha val="43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75300" y="2273300"/>
            <a:ext cx="939800" cy="584200"/>
          </a:xfrm>
          <a:custGeom>
            <a:avLst/>
            <a:gdLst/>
            <a:ahLst/>
            <a:cxnLst/>
            <a:rect l="l" t="t" r="r" b="b"/>
            <a:pathLst>
              <a:path w="939800" h="584200">
                <a:moveTo>
                  <a:pt x="469900" y="0"/>
                </a:moveTo>
                <a:lnTo>
                  <a:pt x="410955" y="2275"/>
                </a:lnTo>
                <a:lnTo>
                  <a:pt x="354196" y="8921"/>
                </a:lnTo>
                <a:lnTo>
                  <a:pt x="300062" y="19662"/>
                </a:lnTo>
                <a:lnTo>
                  <a:pt x="248995" y="34225"/>
                </a:lnTo>
                <a:lnTo>
                  <a:pt x="201433" y="52336"/>
                </a:lnTo>
                <a:lnTo>
                  <a:pt x="157818" y="73721"/>
                </a:lnTo>
                <a:lnTo>
                  <a:pt x="118590" y="98107"/>
                </a:lnTo>
                <a:lnTo>
                  <a:pt x="84188" y="125220"/>
                </a:lnTo>
                <a:lnTo>
                  <a:pt x="55054" y="154785"/>
                </a:lnTo>
                <a:lnTo>
                  <a:pt x="31628" y="186529"/>
                </a:lnTo>
                <a:lnTo>
                  <a:pt x="3661" y="255460"/>
                </a:lnTo>
                <a:lnTo>
                  <a:pt x="0" y="292100"/>
                </a:lnTo>
                <a:lnTo>
                  <a:pt x="3661" y="328741"/>
                </a:lnTo>
                <a:lnTo>
                  <a:pt x="31628" y="397675"/>
                </a:lnTo>
                <a:lnTo>
                  <a:pt x="55054" y="429420"/>
                </a:lnTo>
                <a:lnTo>
                  <a:pt x="84188" y="458985"/>
                </a:lnTo>
                <a:lnTo>
                  <a:pt x="118590" y="486097"/>
                </a:lnTo>
                <a:lnTo>
                  <a:pt x="157818" y="510482"/>
                </a:lnTo>
                <a:lnTo>
                  <a:pt x="201433" y="531866"/>
                </a:lnTo>
                <a:lnTo>
                  <a:pt x="248995" y="549977"/>
                </a:lnTo>
                <a:lnTo>
                  <a:pt x="300062" y="564539"/>
                </a:lnTo>
                <a:lnTo>
                  <a:pt x="354196" y="575279"/>
                </a:lnTo>
                <a:lnTo>
                  <a:pt x="410955" y="581924"/>
                </a:lnTo>
                <a:lnTo>
                  <a:pt x="469900" y="584200"/>
                </a:lnTo>
                <a:lnTo>
                  <a:pt x="528841" y="581924"/>
                </a:lnTo>
                <a:lnTo>
                  <a:pt x="585599" y="575279"/>
                </a:lnTo>
                <a:lnTo>
                  <a:pt x="639732" y="564539"/>
                </a:lnTo>
                <a:lnTo>
                  <a:pt x="690799" y="549977"/>
                </a:lnTo>
                <a:lnTo>
                  <a:pt x="738361" y="531866"/>
                </a:lnTo>
                <a:lnTo>
                  <a:pt x="781976" y="510482"/>
                </a:lnTo>
                <a:lnTo>
                  <a:pt x="821205" y="486097"/>
                </a:lnTo>
                <a:lnTo>
                  <a:pt x="855607" y="458985"/>
                </a:lnTo>
                <a:lnTo>
                  <a:pt x="884742" y="429420"/>
                </a:lnTo>
                <a:lnTo>
                  <a:pt x="908169" y="397675"/>
                </a:lnTo>
                <a:lnTo>
                  <a:pt x="936138" y="328741"/>
                </a:lnTo>
                <a:lnTo>
                  <a:pt x="939800" y="292100"/>
                </a:lnTo>
                <a:lnTo>
                  <a:pt x="936138" y="255460"/>
                </a:lnTo>
                <a:lnTo>
                  <a:pt x="908169" y="186529"/>
                </a:lnTo>
                <a:lnTo>
                  <a:pt x="884742" y="154785"/>
                </a:lnTo>
                <a:lnTo>
                  <a:pt x="855607" y="125220"/>
                </a:lnTo>
                <a:lnTo>
                  <a:pt x="821205" y="98107"/>
                </a:lnTo>
                <a:lnTo>
                  <a:pt x="781976" y="73721"/>
                </a:lnTo>
                <a:lnTo>
                  <a:pt x="738361" y="52336"/>
                </a:lnTo>
                <a:lnTo>
                  <a:pt x="690799" y="34225"/>
                </a:lnTo>
                <a:lnTo>
                  <a:pt x="639732" y="19662"/>
                </a:lnTo>
                <a:lnTo>
                  <a:pt x="585599" y="8921"/>
                </a:lnTo>
                <a:lnTo>
                  <a:pt x="528841" y="2275"/>
                </a:lnTo>
                <a:lnTo>
                  <a:pt x="469900" y="0"/>
                </a:lnTo>
                <a:close/>
              </a:path>
            </a:pathLst>
          </a:custGeom>
          <a:solidFill>
            <a:srgbClr val="FFFF00">
              <a:alpha val="4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85900" y="470699"/>
            <a:ext cx="65690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5" dirty="0">
                <a:solidFill>
                  <a:srgbClr val="3366FF"/>
                </a:solidFill>
                <a:latin typeface="Times New Roman"/>
                <a:cs typeface="Times New Roman"/>
              </a:rPr>
              <a:t>Recurrence </a:t>
            </a:r>
            <a:r>
              <a:rPr sz="4000" b="1" spc="-15" dirty="0">
                <a:solidFill>
                  <a:srgbClr val="3366FF"/>
                </a:solidFill>
                <a:latin typeface="Times New Roman"/>
                <a:cs typeface="Times New Roman"/>
              </a:rPr>
              <a:t>for </a:t>
            </a:r>
            <a:r>
              <a:rPr sz="4000" b="1" dirty="0">
                <a:solidFill>
                  <a:srgbClr val="3366FF"/>
                </a:solidFill>
                <a:latin typeface="Times New Roman"/>
                <a:cs typeface="Times New Roman"/>
              </a:rPr>
              <a:t>Binary</a:t>
            </a:r>
            <a:r>
              <a:rPr sz="4000" b="1" spc="-95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4000" b="1" spc="5" dirty="0">
                <a:solidFill>
                  <a:srgbClr val="3366FF"/>
                </a:solidFill>
                <a:latin typeface="Times New Roman"/>
                <a:cs typeface="Times New Roman"/>
              </a:rPr>
              <a:t>Search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31452" y="2304732"/>
            <a:ext cx="37426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5" dirty="0">
                <a:solidFill>
                  <a:srgbClr val="009999"/>
                </a:solidFill>
                <a:latin typeface="Times New Roman"/>
                <a:cs typeface="Times New Roman"/>
              </a:rPr>
              <a:t>T(n)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= 1 </a:t>
            </a:r>
            <a:r>
              <a:rPr sz="3200" spc="10" dirty="0">
                <a:solidFill>
                  <a:srgbClr val="009999"/>
                </a:solidFill>
                <a:latin typeface="Times New Roman"/>
                <a:cs typeface="Times New Roman"/>
              </a:rPr>
              <a:t>T(n/2)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+</a:t>
            </a:r>
            <a:r>
              <a:rPr sz="3200" spc="-335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10" dirty="0">
                <a:solidFill>
                  <a:srgbClr val="009999"/>
                </a:solidFill>
                <a:latin typeface="Arial"/>
                <a:cs typeface="Arial"/>
              </a:rPr>
              <a:t>Ө</a:t>
            </a:r>
            <a:r>
              <a:rPr sz="3200" spc="10" dirty="0">
                <a:solidFill>
                  <a:srgbClr val="009999"/>
                </a:solidFill>
                <a:latin typeface="Times New Roman"/>
                <a:cs typeface="Times New Roman"/>
              </a:rPr>
              <a:t>(1)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26552" y="3520757"/>
            <a:ext cx="16230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#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subproblems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58577" y="3520757"/>
            <a:ext cx="1789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subproblem</a:t>
            </a:r>
            <a:r>
              <a:rPr sz="2000" b="1" spc="-125" dirty="0">
                <a:latin typeface="Times New Roman"/>
                <a:cs typeface="Times New Roman"/>
              </a:rPr>
              <a:t> </a:t>
            </a:r>
            <a:r>
              <a:rPr sz="2000" b="1" spc="15" dirty="0">
                <a:latin typeface="Times New Roman"/>
                <a:cs typeface="Times New Roman"/>
              </a:rPr>
              <a:t>size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35065" y="3304857"/>
            <a:ext cx="16516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Times New Roman"/>
                <a:cs typeface="Times New Roman"/>
              </a:rPr>
              <a:t>work </a:t>
            </a:r>
            <a:r>
              <a:rPr sz="2000" b="1" spc="5" dirty="0">
                <a:latin typeface="Times New Roman"/>
                <a:cs typeface="Times New Roman"/>
              </a:rPr>
              <a:t>dividing  </a:t>
            </a:r>
            <a:r>
              <a:rPr sz="2000" b="1" spc="-5" dirty="0">
                <a:latin typeface="Times New Roman"/>
                <a:cs typeface="Times New Roman"/>
              </a:rPr>
              <a:t>and</a:t>
            </a:r>
            <a:r>
              <a:rPr sz="2000" b="1" spc="-80" dirty="0">
                <a:latin typeface="Times New Roman"/>
                <a:cs typeface="Times New Roman"/>
              </a:rPr>
              <a:t> </a:t>
            </a:r>
            <a:r>
              <a:rPr sz="2000" b="1" spc="5" dirty="0">
                <a:latin typeface="Times New Roman"/>
                <a:cs typeface="Times New Roman"/>
              </a:rPr>
              <a:t>combining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23908" y="2787650"/>
            <a:ext cx="1007110" cy="653415"/>
          </a:xfrm>
          <a:custGeom>
            <a:avLst/>
            <a:gdLst/>
            <a:ahLst/>
            <a:cxnLst/>
            <a:rect l="l" t="t" r="r" b="b"/>
            <a:pathLst>
              <a:path w="1007110" h="653414">
                <a:moveTo>
                  <a:pt x="1006741" y="0"/>
                </a:moveTo>
                <a:lnTo>
                  <a:pt x="922058" y="9321"/>
                </a:lnTo>
                <a:lnTo>
                  <a:pt x="939279" y="35991"/>
                </a:lnTo>
                <a:lnTo>
                  <a:pt x="0" y="642365"/>
                </a:lnTo>
                <a:lnTo>
                  <a:pt x="6883" y="653034"/>
                </a:lnTo>
                <a:lnTo>
                  <a:pt x="946162" y="46659"/>
                </a:lnTo>
                <a:lnTo>
                  <a:pt x="979157" y="46659"/>
                </a:lnTo>
                <a:lnTo>
                  <a:pt x="1006741" y="0"/>
                </a:lnTo>
                <a:close/>
              </a:path>
              <a:path w="1007110" h="653414">
                <a:moveTo>
                  <a:pt x="979157" y="46659"/>
                </a:moveTo>
                <a:lnTo>
                  <a:pt x="946162" y="46659"/>
                </a:lnTo>
                <a:lnTo>
                  <a:pt x="963383" y="73342"/>
                </a:lnTo>
                <a:lnTo>
                  <a:pt x="979157" y="466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11750" y="2927350"/>
            <a:ext cx="110489" cy="585470"/>
          </a:xfrm>
          <a:custGeom>
            <a:avLst/>
            <a:gdLst/>
            <a:ahLst/>
            <a:cxnLst/>
            <a:rect l="l" t="t" r="r" b="b"/>
            <a:pathLst>
              <a:path w="110489" h="585470">
                <a:moveTo>
                  <a:pt x="82499" y="0"/>
                </a:moveTo>
                <a:lnTo>
                  <a:pt x="34861" y="70637"/>
                </a:lnTo>
                <a:lnTo>
                  <a:pt x="66344" y="74739"/>
                </a:lnTo>
                <a:lnTo>
                  <a:pt x="0" y="583374"/>
                </a:lnTo>
                <a:lnTo>
                  <a:pt x="12598" y="585025"/>
                </a:lnTo>
                <a:lnTo>
                  <a:pt x="78943" y="76377"/>
                </a:lnTo>
                <a:lnTo>
                  <a:pt x="108998" y="76377"/>
                </a:lnTo>
                <a:lnTo>
                  <a:pt x="82499" y="0"/>
                </a:lnTo>
                <a:close/>
              </a:path>
              <a:path w="110489" h="585470">
                <a:moveTo>
                  <a:pt x="108998" y="76377"/>
                </a:moveTo>
                <a:lnTo>
                  <a:pt x="78943" y="76377"/>
                </a:lnTo>
                <a:lnTo>
                  <a:pt x="110426" y="80492"/>
                </a:lnTo>
                <a:lnTo>
                  <a:pt x="108998" y="763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29350" y="2863850"/>
            <a:ext cx="436880" cy="436880"/>
          </a:xfrm>
          <a:custGeom>
            <a:avLst/>
            <a:gdLst/>
            <a:ahLst/>
            <a:cxnLst/>
            <a:rect l="l" t="t" r="r" b="b"/>
            <a:pathLst>
              <a:path w="436879" h="436879">
                <a:moveTo>
                  <a:pt x="67348" y="58369"/>
                </a:moveTo>
                <a:lnTo>
                  <a:pt x="49390" y="58369"/>
                </a:lnTo>
                <a:lnTo>
                  <a:pt x="427304" y="436295"/>
                </a:lnTo>
                <a:lnTo>
                  <a:pt x="436295" y="427316"/>
                </a:lnTo>
                <a:lnTo>
                  <a:pt x="67348" y="58369"/>
                </a:lnTo>
                <a:close/>
              </a:path>
              <a:path w="436879" h="436879">
                <a:moveTo>
                  <a:pt x="0" y="0"/>
                </a:moveTo>
                <a:lnTo>
                  <a:pt x="26936" y="80822"/>
                </a:lnTo>
                <a:lnTo>
                  <a:pt x="49390" y="58369"/>
                </a:lnTo>
                <a:lnTo>
                  <a:pt x="67348" y="58369"/>
                </a:lnTo>
                <a:lnTo>
                  <a:pt x="58369" y="49390"/>
                </a:lnTo>
                <a:lnTo>
                  <a:pt x="80822" y="269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1574800"/>
            <a:ext cx="3771900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7162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Binary Search: Solving the</a:t>
            </a:r>
            <a:r>
              <a:rPr sz="3600" spc="30" dirty="0"/>
              <a:t> </a:t>
            </a:r>
            <a:r>
              <a:rPr sz="3600" spc="-5" dirty="0"/>
              <a:t>Recurrence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539750" y="1606550"/>
            <a:ext cx="3657600" cy="6858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810"/>
              </a:spcBef>
            </a:pPr>
            <a:r>
              <a:rPr sz="2800" spc="-15" dirty="0">
                <a:latin typeface="Times New Roman"/>
                <a:cs typeface="Times New Roman"/>
              </a:rPr>
              <a:t>T(n) </a:t>
            </a:r>
            <a:r>
              <a:rPr sz="2800" dirty="0">
                <a:latin typeface="Times New Roman"/>
                <a:cs typeface="Times New Roman"/>
              </a:rPr>
              <a:t>= </a:t>
            </a:r>
            <a:r>
              <a:rPr sz="2800" spc="-5" dirty="0">
                <a:latin typeface="Times New Roman"/>
                <a:cs typeface="Times New Roman"/>
              </a:rPr>
              <a:t>T(n/2) </a:t>
            </a:r>
            <a:r>
              <a:rPr sz="2800" dirty="0">
                <a:latin typeface="Times New Roman"/>
                <a:cs typeface="Times New Roman"/>
              </a:rPr>
              <a:t>+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Θ(1)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65275" y="2611120"/>
            <a:ext cx="41148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7765" algn="l"/>
                <a:tab pos="2437765" algn="l"/>
              </a:tabLst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800" spc="-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1,	b 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2,	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f(n)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Θ(1),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26000" y="3479800"/>
            <a:ext cx="4076700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9400" y="3429000"/>
            <a:ext cx="2590800" cy="1104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3540" y="3677920"/>
            <a:ext cx="1076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800" u="sng" spc="-1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6550" y="3460750"/>
            <a:ext cx="24765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27635">
              <a:lnSpc>
                <a:spcPts val="2475"/>
              </a:lnSpc>
              <a:spcBef>
                <a:spcPts val="295"/>
              </a:spcBef>
            </a:pPr>
            <a:r>
              <a:rPr sz="2750" u="heavy" spc="1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2750" i="1" u="heavy" spc="-2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750" i="1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750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  <a:p>
            <a:pPr marL="942340">
              <a:lnSpc>
                <a:spcPts val="1305"/>
              </a:lnSpc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10" dirty="0">
                <a:latin typeface="Times New Roman"/>
                <a:cs typeface="Times New Roman"/>
              </a:rPr>
              <a:t> </a:t>
            </a:r>
            <a:r>
              <a:rPr sz="2750" dirty="0">
                <a:latin typeface="Symbol"/>
                <a:cs typeface="Symbol"/>
              </a:rPr>
              <a:t></a:t>
            </a:r>
            <a:r>
              <a:rPr sz="2750" dirty="0">
                <a:latin typeface="Times New Roman"/>
                <a:cs typeface="Times New Roman"/>
              </a:rPr>
              <a:t>(lg</a:t>
            </a:r>
            <a:r>
              <a:rPr sz="2325" i="1" baseline="44802" dirty="0">
                <a:latin typeface="Times New Roman"/>
                <a:cs typeface="Times New Roman"/>
              </a:rPr>
              <a:t>k</a:t>
            </a:r>
            <a:r>
              <a:rPr sz="2325" i="1" spc="-375" baseline="44802" dirty="0">
                <a:latin typeface="Times New Roman"/>
                <a:cs typeface="Times New Roman"/>
              </a:rPr>
              <a:t> 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  <a:p>
            <a:pPr marL="147320">
              <a:lnSpc>
                <a:spcPts val="2125"/>
              </a:lnSpc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3150" y="3511550"/>
            <a:ext cx="3962400" cy="8382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7081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345"/>
              </a:spcBef>
            </a:pPr>
            <a:r>
              <a:rPr sz="4200" spc="-22" baseline="4960" dirty="0">
                <a:latin typeface="Times New Roman"/>
                <a:cs typeface="Times New Roman"/>
              </a:rPr>
              <a:t>T</a:t>
            </a:r>
            <a:r>
              <a:rPr sz="4200" spc="-52" baseline="4960" dirty="0">
                <a:latin typeface="Times New Roman"/>
                <a:cs typeface="Times New Roman"/>
              </a:rPr>
              <a:t>(</a:t>
            </a:r>
            <a:r>
              <a:rPr sz="4200" baseline="4960" dirty="0">
                <a:latin typeface="Times New Roman"/>
                <a:cs typeface="Times New Roman"/>
              </a:rPr>
              <a:t>n)</a:t>
            </a:r>
            <a:r>
              <a:rPr sz="4200" spc="97" baseline="4960" dirty="0">
                <a:latin typeface="Times New Roman"/>
                <a:cs typeface="Times New Roman"/>
              </a:rPr>
              <a:t> </a:t>
            </a:r>
            <a:r>
              <a:rPr sz="4200" baseline="4960" dirty="0">
                <a:latin typeface="Times New Roman"/>
                <a:cs typeface="Times New Roman"/>
              </a:rPr>
              <a:t>=</a:t>
            </a:r>
            <a:r>
              <a:rPr sz="4200" spc="-75" baseline="4960" dirty="0">
                <a:latin typeface="Times New Roman"/>
                <a:cs typeface="Times New Roman"/>
              </a:rPr>
              <a:t> </a:t>
            </a:r>
            <a:r>
              <a:rPr sz="3100" spc="395" dirty="0">
                <a:latin typeface="Symbol"/>
                <a:cs typeface="Symbol"/>
              </a:rPr>
              <a:t></a:t>
            </a:r>
            <a:r>
              <a:rPr sz="3100" spc="250" dirty="0">
                <a:latin typeface="Times New Roman"/>
                <a:cs typeface="Times New Roman"/>
              </a:rPr>
              <a:t>(</a:t>
            </a:r>
            <a:r>
              <a:rPr sz="3100" i="1" spc="475" dirty="0">
                <a:latin typeface="Times New Roman"/>
                <a:cs typeface="Times New Roman"/>
              </a:rPr>
              <a:t>n</a:t>
            </a:r>
            <a:r>
              <a:rPr sz="2700" spc="120" baseline="43209" dirty="0">
                <a:latin typeface="Times New Roman"/>
                <a:cs typeface="Times New Roman"/>
              </a:rPr>
              <a:t>l</a:t>
            </a:r>
            <a:r>
              <a:rPr sz="2700" spc="247" baseline="43209" dirty="0">
                <a:latin typeface="Times New Roman"/>
                <a:cs typeface="Times New Roman"/>
              </a:rPr>
              <a:t>o</a:t>
            </a:r>
            <a:r>
              <a:rPr sz="2700" spc="345" baseline="43209" dirty="0">
                <a:latin typeface="Times New Roman"/>
                <a:cs typeface="Times New Roman"/>
              </a:rPr>
              <a:t>g</a:t>
            </a:r>
            <a:r>
              <a:rPr sz="1950" i="1" spc="187" baseline="40598" dirty="0">
                <a:latin typeface="Times New Roman"/>
                <a:cs typeface="Times New Roman"/>
              </a:rPr>
              <a:t>b</a:t>
            </a:r>
            <a:r>
              <a:rPr sz="1950" i="1" spc="-22" baseline="40598" dirty="0">
                <a:latin typeface="Times New Roman"/>
                <a:cs typeface="Times New Roman"/>
              </a:rPr>
              <a:t> </a:t>
            </a:r>
            <a:r>
              <a:rPr sz="2700" i="1" spc="247" baseline="43209" dirty="0">
                <a:latin typeface="Times New Roman"/>
                <a:cs typeface="Times New Roman"/>
              </a:rPr>
              <a:t>a</a:t>
            </a:r>
            <a:r>
              <a:rPr sz="2700" i="1" baseline="43209" dirty="0">
                <a:latin typeface="Times New Roman"/>
                <a:cs typeface="Times New Roman"/>
              </a:rPr>
              <a:t> </a:t>
            </a:r>
            <a:r>
              <a:rPr sz="3100" spc="155" dirty="0">
                <a:latin typeface="Times New Roman"/>
                <a:cs typeface="Times New Roman"/>
              </a:rPr>
              <a:t>l</a:t>
            </a:r>
            <a:r>
              <a:rPr sz="3100" spc="434" dirty="0">
                <a:latin typeface="Times New Roman"/>
                <a:cs typeface="Times New Roman"/>
              </a:rPr>
              <a:t>g</a:t>
            </a:r>
            <a:r>
              <a:rPr sz="2700" i="1" spc="352" baseline="43209" dirty="0">
                <a:latin typeface="Times New Roman"/>
                <a:cs typeface="Times New Roman"/>
              </a:rPr>
              <a:t>k</a:t>
            </a:r>
            <a:r>
              <a:rPr sz="2700" baseline="43209" dirty="0">
                <a:latin typeface="Symbol"/>
                <a:cs typeface="Symbol"/>
              </a:rPr>
              <a:t></a:t>
            </a:r>
            <a:r>
              <a:rPr sz="2700" spc="247" baseline="43209" dirty="0">
                <a:latin typeface="Times New Roman"/>
                <a:cs typeface="Times New Roman"/>
              </a:rPr>
              <a:t>1</a:t>
            </a:r>
            <a:r>
              <a:rPr sz="2700" spc="-187" baseline="43209" dirty="0">
                <a:latin typeface="Times New Roman"/>
                <a:cs typeface="Times New Roman"/>
              </a:rPr>
              <a:t> </a:t>
            </a:r>
            <a:r>
              <a:rPr sz="3100" i="1" spc="409" dirty="0">
                <a:latin typeface="Times New Roman"/>
                <a:cs typeface="Times New Roman"/>
              </a:rPr>
              <a:t>n</a:t>
            </a:r>
            <a:r>
              <a:rPr sz="3100" spc="195" dirty="0">
                <a:latin typeface="Times New Roman"/>
                <a:cs typeface="Times New Roman"/>
              </a:rPr>
              <a:t>)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40200" y="37846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97350" y="38163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97350" y="38163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8800" y="27178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5950" y="2749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5950" y="2749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327140" y="2484120"/>
            <a:ext cx="20707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75" baseline="-23809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spc="50" dirty="0">
                <a:solidFill>
                  <a:srgbClr val="0000FF"/>
                </a:solidFill>
                <a:latin typeface="Times New Roman"/>
                <a:cs typeface="Times New Roman"/>
              </a:rPr>
              <a:t>log</a:t>
            </a:r>
            <a:r>
              <a:rPr sz="2400" spc="7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spc="50" dirty="0">
                <a:solidFill>
                  <a:srgbClr val="0000FF"/>
                </a:solidFill>
                <a:latin typeface="Times New Roman"/>
                <a:cs typeface="Times New Roman"/>
              </a:rPr>
              <a:t>a </a:t>
            </a:r>
            <a:r>
              <a:rPr sz="420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4200" spc="15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850" spc="15" baseline="-23391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r>
              <a:rPr sz="4200" spc="15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4200" spc="-69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4200" baseline="-31746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60540" y="4592320"/>
            <a:ext cx="1842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holds </a:t>
            </a:r>
            <a:r>
              <a:rPr sz="2400" i="1" spc="10" dirty="0">
                <a:solidFill>
                  <a:srgbClr val="FF0000"/>
                </a:solidFill>
                <a:latin typeface="Times New Roman"/>
                <a:cs typeface="Times New Roman"/>
              </a:rPr>
              <a:t>for </a:t>
            </a:r>
            <a:r>
              <a:rPr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k =</a:t>
            </a:r>
            <a:r>
              <a:rPr sz="2400" i="1" spc="-1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58800" y="53848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5950" y="5416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5950" y="5416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374139" y="5278120"/>
            <a:ext cx="2074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T(n)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 Θ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 (lgn)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1544320"/>
            <a:ext cx="75736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00"/>
              </a:spcBef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</a:tabLst>
            </a:pPr>
            <a:r>
              <a:rPr sz="2800" dirty="0">
                <a:latin typeface="Times New Roman"/>
                <a:cs typeface="Times New Roman"/>
              </a:rPr>
              <a:t>Problem: </a:t>
            </a:r>
            <a:r>
              <a:rPr sz="2800" spc="10" dirty="0">
                <a:latin typeface="Times New Roman"/>
                <a:cs typeface="Times New Roman"/>
              </a:rPr>
              <a:t>Compute 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3150" baseline="26455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, </a:t>
            </a:r>
            <a:r>
              <a:rPr sz="2800" spc="-25" dirty="0">
                <a:latin typeface="Times New Roman"/>
                <a:cs typeface="Times New Roman"/>
              </a:rPr>
              <a:t>where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n </a:t>
            </a:r>
            <a:r>
              <a:rPr sz="2800" spc="10" dirty="0">
                <a:latin typeface="Times New Roman"/>
                <a:cs typeface="Times New Roman"/>
              </a:rPr>
              <a:t>is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15" dirty="0">
                <a:latin typeface="Times New Roman"/>
                <a:cs typeface="Times New Roman"/>
              </a:rPr>
              <a:t>natural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number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4400" y="2590800"/>
            <a:ext cx="6781800" cy="2743200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58419" rIns="0" bIns="0" rtlCol="0">
            <a:spAutoFit/>
          </a:bodyPr>
          <a:lstStyle/>
          <a:p>
            <a:pPr marL="701040">
              <a:lnSpc>
                <a:spcPct val="100000"/>
              </a:lnSpc>
              <a:spcBef>
                <a:spcPts val="459"/>
              </a:spcBef>
            </a:pPr>
            <a:r>
              <a:rPr sz="2800" u="sng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Naive-Power </a:t>
            </a:r>
            <a:r>
              <a:rPr sz="2800" spc="-30" dirty="0">
                <a:latin typeface="Times New Roman"/>
                <a:cs typeface="Times New Roman"/>
              </a:rPr>
              <a:t>(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a,</a:t>
            </a:r>
            <a:r>
              <a:rPr sz="2800" spc="2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  <a:p>
            <a:pPr marL="1614805" marR="3089275">
              <a:lnSpc>
                <a:spcPct val="119000"/>
              </a:lnSpc>
              <a:spcBef>
                <a:spcPts val="100"/>
              </a:spcBef>
            </a:pPr>
            <a:r>
              <a:rPr sz="2800" spc="-60" dirty="0">
                <a:solidFill>
                  <a:srgbClr val="0000FF"/>
                </a:solidFill>
                <a:latin typeface="Times New Roman"/>
                <a:cs typeface="Times New Roman"/>
              </a:rPr>
              <a:t>powerVal </a:t>
            </a:r>
            <a:r>
              <a:rPr sz="2800" dirty="0">
                <a:latin typeface="Symbol"/>
                <a:cs typeface="Symbol"/>
              </a:rPr>
              <a:t></a:t>
            </a:r>
            <a:r>
              <a:rPr sz="2800" dirty="0">
                <a:latin typeface="Times New Roman"/>
                <a:cs typeface="Times New Roman"/>
              </a:rPr>
              <a:t> 1  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for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i </a:t>
            </a:r>
            <a:r>
              <a:rPr sz="2800" dirty="0">
                <a:latin typeface="Symbol"/>
                <a:cs typeface="Symbol"/>
              </a:rPr>
              <a:t></a:t>
            </a:r>
            <a:r>
              <a:rPr sz="2800" dirty="0">
                <a:latin typeface="Times New Roman"/>
                <a:cs typeface="Times New Roman"/>
              </a:rPr>
              <a:t> 1 </a:t>
            </a:r>
            <a:r>
              <a:rPr sz="2800" spc="1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endParaRPr sz="2800">
              <a:latin typeface="Times New Roman"/>
              <a:cs typeface="Times New Roman"/>
            </a:endParaRPr>
          </a:p>
          <a:p>
            <a:pPr marL="1614805" marR="568325" indent="914400">
              <a:lnSpc>
                <a:spcPct val="119000"/>
              </a:lnSpc>
              <a:spcBef>
                <a:spcPts val="100"/>
              </a:spcBef>
            </a:pPr>
            <a:r>
              <a:rPr sz="2800" spc="-60" dirty="0">
                <a:solidFill>
                  <a:srgbClr val="0000FF"/>
                </a:solidFill>
                <a:latin typeface="Times New Roman"/>
                <a:cs typeface="Times New Roman"/>
              </a:rPr>
              <a:t>powerVal </a:t>
            </a:r>
            <a:r>
              <a:rPr sz="2800" dirty="0">
                <a:latin typeface="Symbol"/>
                <a:cs typeface="Symbol"/>
              </a:rPr>
              <a:t>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60" dirty="0">
                <a:solidFill>
                  <a:srgbClr val="0000FF"/>
                </a:solidFill>
                <a:latin typeface="Times New Roman"/>
                <a:cs typeface="Times New Roman"/>
              </a:rPr>
              <a:t>powerVal </a:t>
            </a:r>
            <a:r>
              <a:rPr sz="2800" dirty="0">
                <a:latin typeface="Times New Roman"/>
                <a:cs typeface="Times New Roman"/>
              </a:rPr>
              <a:t>.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a  </a:t>
            </a:r>
            <a:r>
              <a:rPr sz="2800" spc="-20" dirty="0">
                <a:solidFill>
                  <a:srgbClr val="FF0000"/>
                </a:solidFill>
                <a:latin typeface="Times New Roman"/>
                <a:cs typeface="Times New Roman"/>
              </a:rPr>
              <a:t>return</a:t>
            </a:r>
            <a:r>
              <a:rPr sz="2800" spc="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60" dirty="0">
                <a:solidFill>
                  <a:srgbClr val="0000FF"/>
                </a:solidFill>
                <a:latin typeface="Times New Roman"/>
                <a:cs typeface="Times New Roman"/>
              </a:rPr>
              <a:t>powerVal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5735320"/>
            <a:ext cx="38030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00"/>
              </a:spcBef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</a:tabLst>
            </a:pPr>
            <a:r>
              <a:rPr sz="2800" spc="-25" dirty="0">
                <a:latin typeface="Times New Roman"/>
                <a:cs typeface="Times New Roman"/>
              </a:rPr>
              <a:t>What </a:t>
            </a:r>
            <a:r>
              <a:rPr sz="2800" spc="10" dirty="0">
                <a:latin typeface="Times New Roman"/>
                <a:cs typeface="Times New Roman"/>
              </a:rPr>
              <a:t>is </a:t>
            </a:r>
            <a:r>
              <a:rPr sz="2800" spc="5" dirty="0">
                <a:latin typeface="Times New Roman"/>
                <a:cs typeface="Times New Roman"/>
              </a:rPr>
              <a:t>the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complexity?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3708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Powering </a:t>
            </a:r>
            <a:r>
              <a:rPr sz="3600" dirty="0"/>
              <a:t>a</a:t>
            </a:r>
            <a:r>
              <a:rPr sz="3600" spc="-40" dirty="0"/>
              <a:t> </a:t>
            </a:r>
            <a:r>
              <a:rPr sz="3600" spc="-5" dirty="0"/>
              <a:t>Number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6555740" y="5659120"/>
            <a:ext cx="1795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T(n)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 Θ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(n)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7353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Powering </a:t>
            </a:r>
            <a:r>
              <a:rPr sz="3600" dirty="0"/>
              <a:t>a </a:t>
            </a:r>
            <a:r>
              <a:rPr sz="3600" spc="-5" dirty="0"/>
              <a:t>Number: Divide </a:t>
            </a:r>
            <a:r>
              <a:rPr sz="3600" dirty="0"/>
              <a:t>&amp;</a:t>
            </a:r>
            <a:r>
              <a:rPr sz="3600" spc="10" dirty="0"/>
              <a:t> </a:t>
            </a:r>
            <a:r>
              <a:rPr sz="3600" spc="-5" dirty="0"/>
              <a:t>Conquer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454140" y="3449320"/>
            <a:ext cx="7734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5" dirty="0">
                <a:solidFill>
                  <a:srgbClr val="FF0000"/>
                </a:solidFill>
                <a:latin typeface="Times New Roman"/>
                <a:cs typeface="Times New Roman"/>
              </a:rPr>
              <a:t>if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600" spc="-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45739" y="3324860"/>
            <a:ext cx="201358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marR="932180" indent="-317500">
              <a:lnSpc>
                <a:spcPct val="105800"/>
              </a:lnSpc>
              <a:spcBef>
                <a:spcPts val="100"/>
              </a:spcBef>
            </a:pPr>
            <a:r>
              <a:rPr sz="3900" spc="44" baseline="-17094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700" spc="30" dirty="0">
                <a:solidFill>
                  <a:srgbClr val="0000FF"/>
                </a:solidFill>
                <a:latin typeface="Times New Roman"/>
                <a:cs typeface="Times New Roman"/>
              </a:rPr>
              <a:t>n/2 </a:t>
            </a:r>
            <a:r>
              <a:rPr sz="1700" dirty="0">
                <a:latin typeface="Times New Roman"/>
                <a:cs typeface="Times New Roman"/>
              </a:rPr>
              <a:t>. </a:t>
            </a:r>
            <a:r>
              <a:rPr sz="3900" spc="44" baseline="-17094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700" spc="30" dirty="0">
                <a:solidFill>
                  <a:srgbClr val="0000FF"/>
                </a:solidFill>
                <a:latin typeface="Times New Roman"/>
                <a:cs typeface="Times New Roman"/>
              </a:rPr>
              <a:t>n/2  </a:t>
            </a:r>
            <a:r>
              <a:rPr sz="2600" u="sng" spc="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even</a:t>
            </a:r>
            <a:endParaRPr sz="2600" dirty="0">
              <a:latin typeface="Times New Roman"/>
              <a:cs typeface="Times New Roman"/>
            </a:endParaRPr>
          </a:p>
          <a:p>
            <a:pPr marL="12700">
              <a:lnSpc>
                <a:spcPts val="2400"/>
              </a:lnSpc>
            </a:pPr>
            <a:r>
              <a:rPr sz="3900" spc="44" baseline="-17094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700" spc="30" dirty="0">
                <a:solidFill>
                  <a:srgbClr val="0000FF"/>
                </a:solidFill>
                <a:latin typeface="Times New Roman"/>
                <a:cs typeface="Times New Roman"/>
              </a:rPr>
              <a:t>(n-1)/2</a:t>
            </a:r>
            <a:r>
              <a:rPr sz="1700" spc="-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.</a:t>
            </a:r>
            <a:r>
              <a:rPr sz="1700" spc="-190" dirty="0">
                <a:latin typeface="Times New Roman"/>
                <a:cs typeface="Times New Roman"/>
              </a:rPr>
              <a:t> </a:t>
            </a:r>
            <a:r>
              <a:rPr sz="3900" spc="44" baseline="-17094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700" spc="30" dirty="0">
                <a:solidFill>
                  <a:srgbClr val="0000FF"/>
                </a:solidFill>
                <a:latin typeface="Times New Roman"/>
                <a:cs typeface="Times New Roman"/>
              </a:rPr>
              <a:t>(n-1)/2</a:t>
            </a:r>
            <a:r>
              <a:rPr sz="1700" spc="-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.</a:t>
            </a:r>
            <a:r>
              <a:rPr sz="1700" spc="-260" dirty="0">
                <a:latin typeface="Times New Roman"/>
                <a:cs typeface="Times New Roman"/>
              </a:rPr>
              <a:t> </a:t>
            </a:r>
            <a:r>
              <a:rPr sz="3900" baseline="-17094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endParaRPr sz="3900" baseline="-17094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77840" y="4173220"/>
            <a:ext cx="13462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5" dirty="0">
                <a:solidFill>
                  <a:srgbClr val="FF0000"/>
                </a:solidFill>
                <a:latin typeface="Times New Roman"/>
                <a:cs typeface="Times New Roman"/>
              </a:rPr>
              <a:t>if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n </a:t>
            </a:r>
            <a:r>
              <a:rPr sz="2600" spc="-15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600" spc="-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odd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36800" y="3505200"/>
            <a:ext cx="292100" cy="1079500"/>
          </a:xfrm>
          <a:custGeom>
            <a:avLst/>
            <a:gdLst/>
            <a:ahLst/>
            <a:cxnLst/>
            <a:rect l="l" t="t" r="r" b="b"/>
            <a:pathLst>
              <a:path w="292100" h="1079500">
                <a:moveTo>
                  <a:pt x="292100" y="1079500"/>
                </a:moveTo>
                <a:lnTo>
                  <a:pt x="245936" y="1073295"/>
                </a:lnTo>
                <a:lnTo>
                  <a:pt x="205844" y="1056018"/>
                </a:lnTo>
                <a:lnTo>
                  <a:pt x="174228" y="1029671"/>
                </a:lnTo>
                <a:lnTo>
                  <a:pt x="153494" y="996261"/>
                </a:lnTo>
                <a:lnTo>
                  <a:pt x="146049" y="957791"/>
                </a:lnTo>
                <a:lnTo>
                  <a:pt x="146051" y="607484"/>
                </a:lnTo>
                <a:lnTo>
                  <a:pt x="138605" y="569014"/>
                </a:lnTo>
                <a:lnTo>
                  <a:pt x="117871" y="535604"/>
                </a:lnTo>
                <a:lnTo>
                  <a:pt x="86255" y="509258"/>
                </a:lnTo>
                <a:lnTo>
                  <a:pt x="46163" y="491980"/>
                </a:lnTo>
                <a:lnTo>
                  <a:pt x="0" y="485775"/>
                </a:lnTo>
                <a:lnTo>
                  <a:pt x="46163" y="479570"/>
                </a:lnTo>
                <a:lnTo>
                  <a:pt x="86255" y="462292"/>
                </a:lnTo>
                <a:lnTo>
                  <a:pt x="117871" y="435945"/>
                </a:lnTo>
                <a:lnTo>
                  <a:pt x="138605" y="402535"/>
                </a:lnTo>
                <a:lnTo>
                  <a:pt x="146051" y="364066"/>
                </a:lnTo>
                <a:lnTo>
                  <a:pt x="146051" y="121709"/>
                </a:lnTo>
                <a:lnTo>
                  <a:pt x="153496" y="83239"/>
                </a:lnTo>
                <a:lnTo>
                  <a:pt x="174230" y="49829"/>
                </a:lnTo>
                <a:lnTo>
                  <a:pt x="205845" y="23482"/>
                </a:lnTo>
                <a:lnTo>
                  <a:pt x="245938" y="6204"/>
                </a:lnTo>
                <a:lnTo>
                  <a:pt x="292101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7339" y="3754120"/>
            <a:ext cx="5943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850" spc="-37" baseline="2339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850" spc="-44" baseline="2339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9639" y="2433320"/>
            <a:ext cx="1584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Times New Roman"/>
                <a:cs typeface="Times New Roman"/>
              </a:rPr>
              <a:t>Basic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idea:</a:t>
            </a:r>
            <a:endParaRPr sz="28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688340" y="5130811"/>
                <a:ext cx="75412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xample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0" y="5130811"/>
                <a:ext cx="7541260" cy="523220"/>
              </a:xfrm>
              <a:prstGeom prst="rect">
                <a:avLst/>
              </a:prstGeom>
              <a:blipFill>
                <a:blip r:embed="rId2"/>
                <a:stretch>
                  <a:fillRect l="-1698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Metin kutusu 10"/>
              <p:cNvSpPr txBox="1"/>
              <p:nvPr/>
            </p:nvSpPr>
            <p:spPr>
              <a:xfrm>
                <a:off x="688340" y="5654031"/>
                <a:ext cx="75412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xample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Metin kutusu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0" y="5654031"/>
                <a:ext cx="7541260" cy="523220"/>
              </a:xfrm>
              <a:prstGeom prst="rect">
                <a:avLst/>
              </a:prstGeom>
              <a:blipFill>
                <a:blip r:embed="rId3"/>
                <a:stretch>
                  <a:fillRect l="-1698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7353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Powering </a:t>
            </a:r>
            <a:r>
              <a:rPr sz="3600" dirty="0"/>
              <a:t>a </a:t>
            </a:r>
            <a:r>
              <a:rPr sz="3600" spc="-5" dirty="0"/>
              <a:t>Number: Divide </a:t>
            </a:r>
            <a:r>
              <a:rPr sz="3600" dirty="0"/>
              <a:t>&amp;</a:t>
            </a:r>
            <a:r>
              <a:rPr sz="3600" spc="10" dirty="0"/>
              <a:t> </a:t>
            </a:r>
            <a:r>
              <a:rPr sz="3600" spc="-5" dirty="0"/>
              <a:t>Conquer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09600" y="1905000"/>
            <a:ext cx="7315200" cy="4114800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109220" rIns="0" bIns="0" rtlCol="0">
            <a:spAutoFit/>
          </a:bodyPr>
          <a:lstStyle/>
          <a:p>
            <a:pPr marL="548640">
              <a:lnSpc>
                <a:spcPct val="100000"/>
              </a:lnSpc>
              <a:spcBef>
                <a:spcPts val="860"/>
              </a:spcBef>
            </a:pPr>
            <a:r>
              <a:rPr sz="2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POWER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(a,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n)</a:t>
            </a:r>
            <a:endParaRPr sz="2400">
              <a:latin typeface="Times New Roman"/>
              <a:cs typeface="Times New Roman"/>
            </a:endParaRPr>
          </a:p>
          <a:p>
            <a:pPr marL="1462405">
              <a:lnSpc>
                <a:spcPct val="100000"/>
              </a:lnSpc>
              <a:spcBef>
                <a:spcPts val="20"/>
              </a:spcBef>
            </a:pPr>
            <a:r>
              <a:rPr sz="240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if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n = 0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then 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return</a:t>
            </a:r>
            <a:r>
              <a:rPr sz="2400" spc="-1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imes New Roman"/>
              <a:cs typeface="Times New Roman"/>
            </a:endParaRPr>
          </a:p>
          <a:p>
            <a:pPr marL="1462405">
              <a:lnSpc>
                <a:spcPts val="2840"/>
              </a:lnSpc>
            </a:pPr>
            <a:r>
              <a:rPr sz="24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else </a:t>
            </a:r>
            <a:r>
              <a:rPr sz="240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if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n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is even</a:t>
            </a:r>
            <a:r>
              <a:rPr sz="2400" spc="-2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then</a:t>
            </a:r>
            <a:endParaRPr sz="2400">
              <a:latin typeface="Times New Roman"/>
              <a:cs typeface="Times New Roman"/>
            </a:endParaRPr>
          </a:p>
          <a:p>
            <a:pPr marL="2377440" marR="2072639">
              <a:lnSpc>
                <a:spcPts val="2900"/>
              </a:lnSpc>
              <a:spcBef>
                <a:spcPts val="40"/>
              </a:spcBef>
            </a:pP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val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POWER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(a,</a:t>
            </a:r>
            <a:r>
              <a:rPr sz="2400" spc="-1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n/2)  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return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val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*</a:t>
            </a:r>
            <a:r>
              <a:rPr sz="2400" spc="-1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val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50">
              <a:latin typeface="Times New Roman"/>
              <a:cs typeface="Times New Roman"/>
            </a:endParaRPr>
          </a:p>
          <a:p>
            <a:pPr marL="1462405">
              <a:lnSpc>
                <a:spcPct val="100000"/>
              </a:lnSpc>
            </a:pPr>
            <a:r>
              <a:rPr sz="24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else </a:t>
            </a:r>
            <a:r>
              <a:rPr sz="240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if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n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odd</a:t>
            </a:r>
            <a:r>
              <a:rPr sz="2400" spc="-15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then</a:t>
            </a:r>
            <a:endParaRPr sz="2400">
              <a:latin typeface="Times New Roman"/>
              <a:cs typeface="Times New Roman"/>
            </a:endParaRPr>
          </a:p>
          <a:p>
            <a:pPr marL="2377440" marR="1615440">
              <a:lnSpc>
                <a:spcPts val="2800"/>
              </a:lnSpc>
              <a:spcBef>
                <a:spcPts val="180"/>
              </a:spcBef>
            </a:pP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val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POWER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(a,</a:t>
            </a:r>
            <a:r>
              <a:rPr sz="2400" spc="-10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(n-1)/2)  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return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val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*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val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*</a:t>
            </a:r>
            <a:r>
              <a:rPr sz="2400" spc="-2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1574800"/>
            <a:ext cx="3771900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454659"/>
            <a:ext cx="7317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Powering a Number: </a:t>
            </a:r>
            <a:r>
              <a:rPr spc="5" dirty="0"/>
              <a:t>Solving </a:t>
            </a:r>
            <a:r>
              <a:rPr dirty="0"/>
              <a:t>the</a:t>
            </a:r>
            <a:r>
              <a:rPr spc="-190" dirty="0"/>
              <a:t> </a:t>
            </a:r>
            <a:r>
              <a:rPr spc="-10" dirty="0"/>
              <a:t>Recurrence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9750" y="1606550"/>
            <a:ext cx="3657600" cy="6858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810"/>
              </a:spcBef>
            </a:pPr>
            <a:r>
              <a:rPr sz="2800" spc="-15" dirty="0">
                <a:latin typeface="Times New Roman"/>
                <a:cs typeface="Times New Roman"/>
              </a:rPr>
              <a:t>T(n) </a:t>
            </a:r>
            <a:r>
              <a:rPr sz="2800" dirty="0">
                <a:latin typeface="Times New Roman"/>
                <a:cs typeface="Times New Roman"/>
              </a:rPr>
              <a:t>= </a:t>
            </a:r>
            <a:r>
              <a:rPr sz="2800" spc="-5" dirty="0">
                <a:latin typeface="Times New Roman"/>
                <a:cs typeface="Times New Roman"/>
              </a:rPr>
              <a:t>T(n/2) </a:t>
            </a:r>
            <a:r>
              <a:rPr sz="2800" dirty="0">
                <a:latin typeface="Times New Roman"/>
                <a:cs typeface="Times New Roman"/>
              </a:rPr>
              <a:t>+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Θ(1)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65275" y="2611120"/>
            <a:ext cx="41148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7765" algn="l"/>
                <a:tab pos="2437765" algn="l"/>
              </a:tabLst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800" spc="-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1,	b 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2,	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f(n)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Θ(1),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26000" y="3479800"/>
            <a:ext cx="4076700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9400" y="3429000"/>
            <a:ext cx="2590800" cy="1104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3540" y="3677920"/>
            <a:ext cx="1076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800" u="sng" spc="-1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6550" y="3460750"/>
            <a:ext cx="24765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27635">
              <a:lnSpc>
                <a:spcPts val="2475"/>
              </a:lnSpc>
              <a:spcBef>
                <a:spcPts val="295"/>
              </a:spcBef>
            </a:pPr>
            <a:r>
              <a:rPr sz="2750" u="heavy" spc="1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2750" i="1" u="heavy" spc="-2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750" i="1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750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  <a:p>
            <a:pPr marL="942340">
              <a:lnSpc>
                <a:spcPts val="1305"/>
              </a:lnSpc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10" dirty="0">
                <a:latin typeface="Times New Roman"/>
                <a:cs typeface="Times New Roman"/>
              </a:rPr>
              <a:t> </a:t>
            </a:r>
            <a:r>
              <a:rPr sz="2750" dirty="0">
                <a:latin typeface="Symbol"/>
                <a:cs typeface="Symbol"/>
              </a:rPr>
              <a:t></a:t>
            </a:r>
            <a:r>
              <a:rPr sz="2750" dirty="0">
                <a:latin typeface="Times New Roman"/>
                <a:cs typeface="Times New Roman"/>
              </a:rPr>
              <a:t>(lg</a:t>
            </a:r>
            <a:r>
              <a:rPr sz="2325" i="1" baseline="44802" dirty="0">
                <a:latin typeface="Times New Roman"/>
                <a:cs typeface="Times New Roman"/>
              </a:rPr>
              <a:t>k</a:t>
            </a:r>
            <a:r>
              <a:rPr sz="2325" i="1" spc="-375" baseline="44802" dirty="0">
                <a:latin typeface="Times New Roman"/>
                <a:cs typeface="Times New Roman"/>
              </a:rPr>
              <a:t> 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  <a:p>
            <a:pPr marL="147320">
              <a:lnSpc>
                <a:spcPts val="2125"/>
              </a:lnSpc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3150" y="3511550"/>
            <a:ext cx="3962400" cy="8382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7081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345"/>
              </a:spcBef>
            </a:pPr>
            <a:r>
              <a:rPr sz="4200" spc="-22" baseline="4960" dirty="0">
                <a:latin typeface="Times New Roman"/>
                <a:cs typeface="Times New Roman"/>
              </a:rPr>
              <a:t>T</a:t>
            </a:r>
            <a:r>
              <a:rPr sz="4200" spc="-52" baseline="4960" dirty="0">
                <a:latin typeface="Times New Roman"/>
                <a:cs typeface="Times New Roman"/>
              </a:rPr>
              <a:t>(</a:t>
            </a:r>
            <a:r>
              <a:rPr sz="4200" baseline="4960" dirty="0">
                <a:latin typeface="Times New Roman"/>
                <a:cs typeface="Times New Roman"/>
              </a:rPr>
              <a:t>n)</a:t>
            </a:r>
            <a:r>
              <a:rPr sz="4200" spc="97" baseline="4960" dirty="0">
                <a:latin typeface="Times New Roman"/>
                <a:cs typeface="Times New Roman"/>
              </a:rPr>
              <a:t> </a:t>
            </a:r>
            <a:r>
              <a:rPr sz="4200" baseline="4960" dirty="0">
                <a:latin typeface="Times New Roman"/>
                <a:cs typeface="Times New Roman"/>
              </a:rPr>
              <a:t>=</a:t>
            </a:r>
            <a:r>
              <a:rPr sz="4200" spc="-75" baseline="4960" dirty="0">
                <a:latin typeface="Times New Roman"/>
                <a:cs typeface="Times New Roman"/>
              </a:rPr>
              <a:t> </a:t>
            </a:r>
            <a:r>
              <a:rPr sz="3100" spc="395" dirty="0">
                <a:latin typeface="Symbol"/>
                <a:cs typeface="Symbol"/>
              </a:rPr>
              <a:t></a:t>
            </a:r>
            <a:r>
              <a:rPr sz="3100" spc="250" dirty="0">
                <a:latin typeface="Times New Roman"/>
                <a:cs typeface="Times New Roman"/>
              </a:rPr>
              <a:t>(</a:t>
            </a:r>
            <a:r>
              <a:rPr sz="3100" i="1" spc="475" dirty="0">
                <a:latin typeface="Times New Roman"/>
                <a:cs typeface="Times New Roman"/>
              </a:rPr>
              <a:t>n</a:t>
            </a:r>
            <a:r>
              <a:rPr sz="2700" spc="120" baseline="43209" dirty="0">
                <a:latin typeface="Times New Roman"/>
                <a:cs typeface="Times New Roman"/>
              </a:rPr>
              <a:t>l</a:t>
            </a:r>
            <a:r>
              <a:rPr sz="2700" spc="247" baseline="43209" dirty="0">
                <a:latin typeface="Times New Roman"/>
                <a:cs typeface="Times New Roman"/>
              </a:rPr>
              <a:t>o</a:t>
            </a:r>
            <a:r>
              <a:rPr sz="2700" spc="345" baseline="43209" dirty="0">
                <a:latin typeface="Times New Roman"/>
                <a:cs typeface="Times New Roman"/>
              </a:rPr>
              <a:t>g</a:t>
            </a:r>
            <a:r>
              <a:rPr sz="1950" i="1" spc="187" baseline="40598" dirty="0">
                <a:latin typeface="Times New Roman"/>
                <a:cs typeface="Times New Roman"/>
              </a:rPr>
              <a:t>b</a:t>
            </a:r>
            <a:r>
              <a:rPr sz="1950" i="1" spc="-22" baseline="40598" dirty="0">
                <a:latin typeface="Times New Roman"/>
                <a:cs typeface="Times New Roman"/>
              </a:rPr>
              <a:t> </a:t>
            </a:r>
            <a:r>
              <a:rPr sz="2700" i="1" spc="247" baseline="43209" dirty="0">
                <a:latin typeface="Times New Roman"/>
                <a:cs typeface="Times New Roman"/>
              </a:rPr>
              <a:t>a</a:t>
            </a:r>
            <a:r>
              <a:rPr sz="2700" i="1" baseline="43209" dirty="0">
                <a:latin typeface="Times New Roman"/>
                <a:cs typeface="Times New Roman"/>
              </a:rPr>
              <a:t> </a:t>
            </a:r>
            <a:r>
              <a:rPr sz="3100" spc="155" dirty="0">
                <a:latin typeface="Times New Roman"/>
                <a:cs typeface="Times New Roman"/>
              </a:rPr>
              <a:t>l</a:t>
            </a:r>
            <a:r>
              <a:rPr sz="3100" spc="434" dirty="0">
                <a:latin typeface="Times New Roman"/>
                <a:cs typeface="Times New Roman"/>
              </a:rPr>
              <a:t>g</a:t>
            </a:r>
            <a:r>
              <a:rPr sz="2700" i="1" spc="352" baseline="43209" dirty="0">
                <a:latin typeface="Times New Roman"/>
                <a:cs typeface="Times New Roman"/>
              </a:rPr>
              <a:t>k</a:t>
            </a:r>
            <a:r>
              <a:rPr sz="2700" baseline="43209" dirty="0">
                <a:latin typeface="Symbol"/>
                <a:cs typeface="Symbol"/>
              </a:rPr>
              <a:t></a:t>
            </a:r>
            <a:r>
              <a:rPr sz="2700" spc="247" baseline="43209" dirty="0">
                <a:latin typeface="Times New Roman"/>
                <a:cs typeface="Times New Roman"/>
              </a:rPr>
              <a:t>1</a:t>
            </a:r>
            <a:r>
              <a:rPr sz="2700" spc="-187" baseline="43209" dirty="0">
                <a:latin typeface="Times New Roman"/>
                <a:cs typeface="Times New Roman"/>
              </a:rPr>
              <a:t> </a:t>
            </a:r>
            <a:r>
              <a:rPr sz="3100" i="1" spc="409" dirty="0">
                <a:latin typeface="Times New Roman"/>
                <a:cs typeface="Times New Roman"/>
              </a:rPr>
              <a:t>n</a:t>
            </a:r>
            <a:r>
              <a:rPr sz="3100" spc="195" dirty="0">
                <a:latin typeface="Times New Roman"/>
                <a:cs typeface="Times New Roman"/>
              </a:rPr>
              <a:t>)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40200" y="37846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97350" y="38163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97350" y="38163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8800" y="27178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5950" y="2749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5950" y="2749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327140" y="2484120"/>
            <a:ext cx="20707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75" baseline="-23809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spc="50" dirty="0">
                <a:solidFill>
                  <a:srgbClr val="0000FF"/>
                </a:solidFill>
                <a:latin typeface="Times New Roman"/>
                <a:cs typeface="Times New Roman"/>
              </a:rPr>
              <a:t>log</a:t>
            </a:r>
            <a:r>
              <a:rPr sz="2400" spc="7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spc="50" dirty="0">
                <a:solidFill>
                  <a:srgbClr val="0000FF"/>
                </a:solidFill>
                <a:latin typeface="Times New Roman"/>
                <a:cs typeface="Times New Roman"/>
              </a:rPr>
              <a:t>a </a:t>
            </a:r>
            <a:r>
              <a:rPr sz="420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4200" spc="15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850" spc="15" baseline="-23391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r>
              <a:rPr sz="4200" spc="15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4200" spc="-69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4200" baseline="-31746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60540" y="4592320"/>
            <a:ext cx="1842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holds </a:t>
            </a:r>
            <a:r>
              <a:rPr sz="2400" i="1" spc="10" dirty="0">
                <a:solidFill>
                  <a:srgbClr val="FF0000"/>
                </a:solidFill>
                <a:latin typeface="Times New Roman"/>
                <a:cs typeface="Times New Roman"/>
              </a:rPr>
              <a:t>for </a:t>
            </a:r>
            <a:r>
              <a:rPr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k =</a:t>
            </a:r>
            <a:r>
              <a:rPr sz="2400" i="1" spc="-1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58800" y="53848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5950" y="5416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5950" y="5416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374139" y="5278120"/>
            <a:ext cx="2074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T(n)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 Θ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 (lgn)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250" y="6178550"/>
            <a:ext cx="8204200" cy="0"/>
          </a:xfrm>
          <a:custGeom>
            <a:avLst/>
            <a:gdLst/>
            <a:ahLst/>
            <a:cxnLst/>
            <a:rect l="l" t="t" r="r" b="b"/>
            <a:pathLst>
              <a:path w="8204200">
                <a:moveTo>
                  <a:pt x="0" y="0"/>
                </a:moveTo>
                <a:lnTo>
                  <a:pt x="8204204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05000" y="5410200"/>
            <a:ext cx="4506634" cy="685800"/>
          </a:xfrm>
          <a:custGeom>
            <a:avLst/>
            <a:gdLst/>
            <a:ahLst/>
            <a:cxnLst/>
            <a:rect l="l" t="t" r="r" b="b"/>
            <a:pathLst>
              <a:path w="3352800" h="685800">
                <a:moveTo>
                  <a:pt x="0" y="0"/>
                </a:moveTo>
                <a:lnTo>
                  <a:pt x="3352800" y="0"/>
                </a:lnTo>
                <a:lnTo>
                  <a:pt x="3352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84900" y="3009900"/>
            <a:ext cx="749300" cy="212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54750" y="3054350"/>
            <a:ext cx="609600" cy="1981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70300" y="3695700"/>
            <a:ext cx="2349500" cy="520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40150" y="3740150"/>
            <a:ext cx="2209800" cy="381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40150" y="3740150"/>
            <a:ext cx="2209800" cy="381000"/>
          </a:xfrm>
          <a:custGeom>
            <a:avLst/>
            <a:gdLst/>
            <a:ahLst/>
            <a:cxnLst/>
            <a:rect l="l" t="t" r="r" b="b"/>
            <a:pathLst>
              <a:path w="2209800" h="381000">
                <a:moveTo>
                  <a:pt x="0" y="0"/>
                </a:moveTo>
                <a:lnTo>
                  <a:pt x="2209801" y="0"/>
                </a:lnTo>
                <a:lnTo>
                  <a:pt x="2209801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6D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4700" y="3695700"/>
            <a:ext cx="749300" cy="520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4550" y="3740150"/>
            <a:ext cx="609600" cy="381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4550" y="374015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0" y="0"/>
                </a:moveTo>
                <a:lnTo>
                  <a:pt x="609600" y="0"/>
                </a:lnTo>
                <a:lnTo>
                  <a:pt x="609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6D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187575" y="470699"/>
            <a:ext cx="47656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 dirty="0">
                <a:solidFill>
                  <a:srgbClr val="3366FF"/>
                </a:solidFill>
                <a:latin typeface="Times New Roman"/>
                <a:cs typeface="Times New Roman"/>
              </a:rPr>
              <a:t>Matrix</a:t>
            </a:r>
            <a:r>
              <a:rPr sz="4000" b="1" spc="-25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4000" b="1" spc="-15" dirty="0">
                <a:solidFill>
                  <a:srgbClr val="3366FF"/>
                </a:solidFill>
                <a:latin typeface="Times New Roman"/>
                <a:cs typeface="Times New Roman"/>
              </a:rPr>
              <a:t>Multiplication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052" y="1552575"/>
            <a:ext cx="4512945" cy="119380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  <a:tabLst>
                <a:tab pos="1282065" algn="l"/>
              </a:tabLst>
            </a:pPr>
            <a:r>
              <a:rPr sz="3200" b="1" dirty="0">
                <a:solidFill>
                  <a:srgbClr val="A50021"/>
                </a:solidFill>
                <a:latin typeface="Times New Roman"/>
                <a:cs typeface="Times New Roman"/>
              </a:rPr>
              <a:t>Input	: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A = </a:t>
            </a:r>
            <a:r>
              <a:rPr sz="3200" spc="10" dirty="0">
                <a:solidFill>
                  <a:srgbClr val="009999"/>
                </a:solidFill>
                <a:latin typeface="Times New Roman"/>
                <a:cs typeface="Times New Roman"/>
              </a:rPr>
              <a:t>[a</a:t>
            </a:r>
            <a:r>
              <a:rPr sz="3150" spc="15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ij</a:t>
            </a:r>
            <a:r>
              <a:rPr sz="3200" spc="10" dirty="0">
                <a:solidFill>
                  <a:srgbClr val="009999"/>
                </a:solidFill>
                <a:latin typeface="Times New Roman"/>
                <a:cs typeface="Times New Roman"/>
              </a:rPr>
              <a:t>],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B =</a:t>
            </a:r>
            <a:r>
              <a:rPr sz="3200" spc="-140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20" dirty="0">
                <a:solidFill>
                  <a:srgbClr val="009999"/>
                </a:solidFill>
                <a:latin typeface="Times New Roman"/>
                <a:cs typeface="Times New Roman"/>
              </a:rPr>
              <a:t>[b</a:t>
            </a:r>
            <a:r>
              <a:rPr sz="3150" spc="30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ij</a:t>
            </a:r>
            <a:r>
              <a:rPr sz="3200" spc="20" dirty="0">
                <a:solidFill>
                  <a:srgbClr val="009999"/>
                </a:solidFill>
                <a:latin typeface="Times New Roman"/>
                <a:cs typeface="Times New Roman"/>
              </a:rPr>
              <a:t>].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b="1" spc="15" dirty="0">
                <a:solidFill>
                  <a:srgbClr val="A50021"/>
                </a:solidFill>
                <a:latin typeface="Times New Roman"/>
                <a:cs typeface="Times New Roman"/>
              </a:rPr>
              <a:t>Output: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C =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[c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ij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]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=</a:t>
            </a:r>
            <a:r>
              <a:rPr sz="3200" spc="-235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-30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b="1" spc="-44" baseline="26455" dirty="0">
                <a:solidFill>
                  <a:srgbClr val="009999"/>
                </a:solidFill>
                <a:latin typeface="Times New Roman"/>
                <a:cs typeface="Times New Roman"/>
              </a:rPr>
              <a:t>.</a:t>
            </a:r>
            <a:r>
              <a:rPr sz="3200" spc="-30" dirty="0">
                <a:solidFill>
                  <a:srgbClr val="009999"/>
                </a:solidFill>
                <a:latin typeface="Times New Roman"/>
                <a:cs typeface="Times New Roman"/>
              </a:rPr>
              <a:t>B.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9952" y="2982595"/>
            <a:ext cx="49339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4965" algn="l"/>
              </a:tabLst>
            </a:pP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11 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12</a:t>
            </a:r>
            <a:r>
              <a:rPr sz="3150" spc="-150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r>
              <a:rPr sz="3200" spc="-300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1</a:t>
            </a:r>
            <a:r>
              <a:rPr sz="3150" i="1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	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11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12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r>
              <a:rPr sz="3200" i="1" spc="300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1</a:t>
            </a:r>
            <a:r>
              <a:rPr sz="3150" i="1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endParaRPr sz="3150" baseline="-18518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90252" y="3795395"/>
            <a:ext cx="2057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i="1" dirty="0">
                <a:solidFill>
                  <a:srgbClr val="009999"/>
                </a:solidFill>
                <a:latin typeface="Times New Roman"/>
                <a:cs typeface="Times New Roman"/>
              </a:rPr>
              <a:t>=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9952" y="3566795"/>
            <a:ext cx="49466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3065" algn="l"/>
              </a:tabLst>
            </a:pP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21 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22</a:t>
            </a:r>
            <a:r>
              <a:rPr sz="3150" spc="-150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r>
              <a:rPr sz="3200" i="1" spc="5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</a:t>
            </a:r>
            <a:r>
              <a:rPr sz="3150" i="1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	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21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22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r>
              <a:rPr sz="3200" spc="-465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</a:t>
            </a:r>
            <a:r>
              <a:rPr sz="3150" i="1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endParaRPr sz="3150" baseline="-18518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33452" y="3769995"/>
            <a:ext cx="101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9999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9952" y="4481195"/>
            <a:ext cx="50165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58465" algn="l"/>
              </a:tabLst>
            </a:pP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i="1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1 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i="1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</a:t>
            </a:r>
            <a:r>
              <a:rPr sz="3150" spc="-21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r>
              <a:rPr sz="3200" spc="210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i="1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nn	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i="1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1 </a:t>
            </a:r>
            <a:r>
              <a:rPr sz="3200" spc="5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i="1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r>
              <a:rPr sz="3150" spc="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r>
              <a:rPr sz="3200" i="1" spc="-215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25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i="1" spc="3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nn</a:t>
            </a:r>
            <a:endParaRPr sz="3150" baseline="-18518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54750" y="3054350"/>
            <a:ext cx="622300" cy="1981200"/>
          </a:xfrm>
          <a:prstGeom prst="rect">
            <a:avLst/>
          </a:prstGeom>
          <a:ln w="12700">
            <a:solidFill>
              <a:srgbClr val="B6DCDF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3970" marR="3175" algn="ctr">
              <a:lnSpc>
                <a:spcPct val="100000"/>
              </a:lnSpc>
              <a:spcBef>
                <a:spcPts val="235"/>
              </a:spcBef>
            </a:pPr>
            <a:r>
              <a:rPr sz="4800" spc="44" baseline="12152" dirty="0">
                <a:solidFill>
                  <a:srgbClr val="009999"/>
                </a:solidFill>
                <a:latin typeface="Times New Roman"/>
                <a:cs typeface="Times New Roman"/>
              </a:rPr>
              <a:t>b</a:t>
            </a:r>
            <a:r>
              <a:rPr sz="2100" spc="30" dirty="0">
                <a:solidFill>
                  <a:srgbClr val="009999"/>
                </a:solidFill>
                <a:latin typeface="Times New Roman"/>
                <a:cs typeface="Times New Roman"/>
              </a:rPr>
              <a:t>11</a:t>
            </a:r>
            <a:endParaRPr sz="2100">
              <a:latin typeface="Times New Roman"/>
              <a:cs typeface="Times New Roman"/>
            </a:endParaRPr>
          </a:p>
          <a:p>
            <a:pPr marL="13970" marR="3175" algn="ctr">
              <a:lnSpc>
                <a:spcPct val="100000"/>
              </a:lnSpc>
              <a:spcBef>
                <a:spcPts val="760"/>
              </a:spcBef>
            </a:pPr>
            <a:r>
              <a:rPr sz="4800" spc="44" baseline="12152" dirty="0">
                <a:solidFill>
                  <a:srgbClr val="009999"/>
                </a:solidFill>
                <a:latin typeface="Times New Roman"/>
                <a:cs typeface="Times New Roman"/>
              </a:rPr>
              <a:t>b</a:t>
            </a:r>
            <a:r>
              <a:rPr sz="2100" spc="30" dirty="0">
                <a:solidFill>
                  <a:srgbClr val="009999"/>
                </a:solidFill>
                <a:latin typeface="Times New Roman"/>
                <a:cs typeface="Times New Roman"/>
              </a:rPr>
              <a:t>21</a:t>
            </a:r>
            <a:endParaRPr sz="2100">
              <a:latin typeface="Times New Roman"/>
              <a:cs typeface="Times New Roman"/>
            </a:endParaRPr>
          </a:p>
          <a:p>
            <a:pPr marL="133985" algn="ctr">
              <a:lnSpc>
                <a:spcPts val="3565"/>
              </a:lnSpc>
              <a:spcBef>
                <a:spcPts val="3360"/>
              </a:spcBef>
            </a:pPr>
            <a:r>
              <a:rPr sz="4800" baseline="12152" dirty="0">
                <a:solidFill>
                  <a:srgbClr val="009999"/>
                </a:solidFill>
                <a:latin typeface="Times New Roman"/>
                <a:cs typeface="Times New Roman"/>
              </a:rPr>
              <a:t>b</a:t>
            </a:r>
            <a:r>
              <a:rPr sz="2100" i="1" spc="50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r>
              <a:rPr sz="2100" dirty="0">
                <a:solidFill>
                  <a:srgbClr val="009999"/>
                </a:solidFill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22452" y="2886075"/>
            <a:ext cx="1587500" cy="210820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3200" spc="15" dirty="0">
                <a:solidFill>
                  <a:srgbClr val="009999"/>
                </a:solidFill>
                <a:latin typeface="Times New Roman"/>
                <a:cs typeface="Times New Roman"/>
              </a:rPr>
              <a:t>b</a:t>
            </a:r>
            <a:r>
              <a:rPr sz="3150" spc="22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12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r>
              <a:rPr sz="3200" i="1" spc="75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15" dirty="0">
                <a:solidFill>
                  <a:srgbClr val="009999"/>
                </a:solidFill>
                <a:latin typeface="Times New Roman"/>
                <a:cs typeface="Times New Roman"/>
              </a:rPr>
              <a:t>b</a:t>
            </a:r>
            <a:r>
              <a:rPr sz="3150" spc="22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1</a:t>
            </a:r>
            <a:r>
              <a:rPr sz="3150" i="1" spc="22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endParaRPr sz="3150" baseline="-18518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spc="15" dirty="0">
                <a:solidFill>
                  <a:srgbClr val="009999"/>
                </a:solidFill>
                <a:latin typeface="Times New Roman"/>
                <a:cs typeface="Times New Roman"/>
              </a:rPr>
              <a:t>b</a:t>
            </a:r>
            <a:r>
              <a:rPr sz="3150" spc="22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22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r>
              <a:rPr sz="3200" spc="75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15" dirty="0">
                <a:solidFill>
                  <a:srgbClr val="009999"/>
                </a:solidFill>
                <a:latin typeface="Times New Roman"/>
                <a:cs typeface="Times New Roman"/>
              </a:rPr>
              <a:t>b</a:t>
            </a:r>
            <a:r>
              <a:rPr sz="3150" spc="22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</a:t>
            </a:r>
            <a:r>
              <a:rPr sz="3150" i="1" spc="22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endParaRPr sz="3150" baseline="-18518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3360"/>
              </a:spcBef>
            </a:pPr>
            <a:r>
              <a:rPr sz="3200" spc="15" dirty="0">
                <a:solidFill>
                  <a:srgbClr val="009999"/>
                </a:solidFill>
                <a:latin typeface="Times New Roman"/>
                <a:cs typeface="Times New Roman"/>
              </a:rPr>
              <a:t>b</a:t>
            </a:r>
            <a:r>
              <a:rPr sz="3150" i="1" spc="22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r>
              <a:rPr sz="3150" spc="22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2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r>
              <a:rPr sz="3200" i="1" spc="80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30" dirty="0">
                <a:solidFill>
                  <a:srgbClr val="009999"/>
                </a:solidFill>
                <a:latin typeface="Times New Roman"/>
                <a:cs typeface="Times New Roman"/>
              </a:rPr>
              <a:t>b</a:t>
            </a:r>
            <a:r>
              <a:rPr sz="3150" i="1" spc="44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nn</a:t>
            </a:r>
            <a:endParaRPr sz="3150" baseline="-18518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85452" y="5547995"/>
            <a:ext cx="30143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7" baseline="12152" dirty="0">
                <a:latin typeface="Times New Roman"/>
                <a:cs typeface="Times New Roman"/>
              </a:rPr>
              <a:t>c</a:t>
            </a:r>
            <a:r>
              <a:rPr sz="2100" spc="-5" dirty="0">
                <a:latin typeface="Times New Roman"/>
                <a:cs typeface="Times New Roman"/>
              </a:rPr>
              <a:t>ij </a:t>
            </a:r>
            <a:r>
              <a:rPr sz="4800" baseline="12152" dirty="0">
                <a:latin typeface="Times New Roman"/>
                <a:cs typeface="Times New Roman"/>
              </a:rPr>
              <a:t>=</a:t>
            </a:r>
            <a:r>
              <a:rPr sz="4800" spc="-712" baseline="12152" dirty="0">
                <a:latin typeface="Times New Roman"/>
                <a:cs typeface="Times New Roman"/>
              </a:rPr>
              <a:t> </a:t>
            </a:r>
            <a:r>
              <a:rPr sz="4800" spc="30" baseline="12152" dirty="0">
                <a:latin typeface="Times New Roman"/>
                <a:cs typeface="Times New Roman"/>
              </a:rPr>
              <a:t>∑</a:t>
            </a:r>
            <a:r>
              <a:rPr sz="2100" spc="20" dirty="0">
                <a:latin typeface="Times New Roman"/>
                <a:cs typeface="Times New Roman"/>
              </a:rPr>
              <a:t>1≤ </a:t>
            </a:r>
            <a:r>
              <a:rPr sz="2100" dirty="0">
                <a:latin typeface="Times New Roman"/>
                <a:cs typeface="Times New Roman"/>
              </a:rPr>
              <a:t>k ≤ n </a:t>
            </a:r>
            <a:r>
              <a:rPr sz="4800" spc="-7" baseline="12152" dirty="0">
                <a:latin typeface="Times New Roman"/>
                <a:cs typeface="Times New Roman"/>
              </a:rPr>
              <a:t>a</a:t>
            </a:r>
            <a:r>
              <a:rPr sz="2100" spc="-5" dirty="0">
                <a:latin typeface="Times New Roman"/>
                <a:cs typeface="Times New Roman"/>
              </a:rPr>
              <a:t>ik </a:t>
            </a:r>
            <a:r>
              <a:rPr sz="4800" spc="37" baseline="12152" dirty="0">
                <a:latin typeface="Times New Roman"/>
                <a:cs typeface="Times New Roman"/>
              </a:rPr>
              <a:t>.b</a:t>
            </a:r>
            <a:r>
              <a:rPr sz="2100" spc="25" dirty="0">
                <a:latin typeface="Times New Roman"/>
                <a:cs typeface="Times New Roman"/>
              </a:rPr>
              <a:t>kj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149850" y="1708150"/>
            <a:ext cx="292100" cy="1003300"/>
          </a:xfrm>
          <a:custGeom>
            <a:avLst/>
            <a:gdLst/>
            <a:ahLst/>
            <a:cxnLst/>
            <a:rect l="l" t="t" r="r" b="b"/>
            <a:pathLst>
              <a:path w="292100" h="1003300">
                <a:moveTo>
                  <a:pt x="0" y="0"/>
                </a:moveTo>
                <a:lnTo>
                  <a:pt x="56849" y="6711"/>
                </a:lnTo>
                <a:lnTo>
                  <a:pt x="103273" y="25012"/>
                </a:lnTo>
                <a:lnTo>
                  <a:pt x="134572" y="52157"/>
                </a:lnTo>
                <a:lnTo>
                  <a:pt x="146050" y="85397"/>
                </a:lnTo>
                <a:lnTo>
                  <a:pt x="146050" y="416252"/>
                </a:lnTo>
                <a:lnTo>
                  <a:pt x="157527" y="449493"/>
                </a:lnTo>
                <a:lnTo>
                  <a:pt x="188827" y="476637"/>
                </a:lnTo>
                <a:lnTo>
                  <a:pt x="235251" y="494939"/>
                </a:lnTo>
                <a:lnTo>
                  <a:pt x="292101" y="501650"/>
                </a:lnTo>
                <a:lnTo>
                  <a:pt x="235251" y="508361"/>
                </a:lnTo>
                <a:lnTo>
                  <a:pt x="188827" y="526662"/>
                </a:lnTo>
                <a:lnTo>
                  <a:pt x="157527" y="553807"/>
                </a:lnTo>
                <a:lnTo>
                  <a:pt x="146050" y="587048"/>
                </a:lnTo>
                <a:lnTo>
                  <a:pt x="146050" y="917902"/>
                </a:lnTo>
                <a:lnTo>
                  <a:pt x="134572" y="951143"/>
                </a:lnTo>
                <a:lnTo>
                  <a:pt x="103273" y="978288"/>
                </a:lnTo>
                <a:lnTo>
                  <a:pt x="56849" y="996589"/>
                </a:lnTo>
                <a:lnTo>
                  <a:pt x="0" y="1003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711190" y="1858645"/>
            <a:ext cx="2717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i , j = 1, 2, ... ,</a:t>
            </a:r>
            <a:r>
              <a:rPr sz="3200" spc="-90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23847" y="4228465"/>
            <a:ext cx="475615" cy="3302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03572" y="4155440"/>
            <a:ext cx="475615" cy="3302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95959" y="4155440"/>
            <a:ext cx="475615" cy="3302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10959" y="4228465"/>
            <a:ext cx="1052195" cy="3302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19247" y="4228465"/>
            <a:ext cx="1052195" cy="3302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411634" y="4155440"/>
            <a:ext cx="980440" cy="3302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...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17877" y="4272584"/>
            <a:ext cx="186067" cy="1899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39538" y="4313834"/>
            <a:ext cx="195135" cy="1811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565263" y="4260964"/>
            <a:ext cx="179146" cy="1973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8350" y="3054350"/>
            <a:ext cx="76200" cy="1943100"/>
          </a:xfrm>
          <a:custGeom>
            <a:avLst/>
            <a:gdLst/>
            <a:ahLst/>
            <a:cxnLst/>
            <a:rect l="l" t="t" r="r" b="b"/>
            <a:pathLst>
              <a:path w="76200" h="1943100">
                <a:moveTo>
                  <a:pt x="76200" y="1943101"/>
                </a:moveTo>
                <a:lnTo>
                  <a:pt x="46539" y="1929517"/>
                </a:lnTo>
                <a:lnTo>
                  <a:pt x="22318" y="1892472"/>
                </a:lnTo>
                <a:lnTo>
                  <a:pt x="5988" y="1837526"/>
                </a:lnTo>
                <a:lnTo>
                  <a:pt x="0" y="1770241"/>
                </a:lnTo>
                <a:lnTo>
                  <a:pt x="0" y="172858"/>
                </a:lnTo>
                <a:lnTo>
                  <a:pt x="5988" y="105574"/>
                </a:lnTo>
                <a:lnTo>
                  <a:pt x="22318" y="50629"/>
                </a:lnTo>
                <a:lnTo>
                  <a:pt x="46539" y="13584"/>
                </a:lnTo>
                <a:lnTo>
                  <a:pt x="76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67050" y="3143250"/>
            <a:ext cx="76200" cy="1955800"/>
          </a:xfrm>
          <a:custGeom>
            <a:avLst/>
            <a:gdLst/>
            <a:ahLst/>
            <a:cxnLst/>
            <a:rect l="l" t="t" r="r" b="b"/>
            <a:pathLst>
              <a:path w="76200" h="1955800">
                <a:moveTo>
                  <a:pt x="0" y="1955801"/>
                </a:moveTo>
                <a:lnTo>
                  <a:pt x="29660" y="1942224"/>
                </a:lnTo>
                <a:lnTo>
                  <a:pt x="53881" y="1905199"/>
                </a:lnTo>
                <a:lnTo>
                  <a:pt x="70211" y="1850285"/>
                </a:lnTo>
                <a:lnTo>
                  <a:pt x="76200" y="1783041"/>
                </a:lnTo>
                <a:lnTo>
                  <a:pt x="76200" y="172760"/>
                </a:lnTo>
                <a:lnTo>
                  <a:pt x="70211" y="105514"/>
                </a:lnTo>
                <a:lnTo>
                  <a:pt x="53881" y="50600"/>
                </a:lnTo>
                <a:lnTo>
                  <a:pt x="29660" y="13576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87750" y="3054350"/>
            <a:ext cx="76200" cy="1943100"/>
          </a:xfrm>
          <a:custGeom>
            <a:avLst/>
            <a:gdLst/>
            <a:ahLst/>
            <a:cxnLst/>
            <a:rect l="l" t="t" r="r" b="b"/>
            <a:pathLst>
              <a:path w="76200" h="1943100">
                <a:moveTo>
                  <a:pt x="76200" y="1943101"/>
                </a:moveTo>
                <a:lnTo>
                  <a:pt x="46539" y="1929517"/>
                </a:lnTo>
                <a:lnTo>
                  <a:pt x="22318" y="1892472"/>
                </a:lnTo>
                <a:lnTo>
                  <a:pt x="5988" y="1837526"/>
                </a:lnTo>
                <a:lnTo>
                  <a:pt x="0" y="1770241"/>
                </a:lnTo>
                <a:lnTo>
                  <a:pt x="0" y="172856"/>
                </a:lnTo>
                <a:lnTo>
                  <a:pt x="5988" y="105572"/>
                </a:lnTo>
                <a:lnTo>
                  <a:pt x="22318" y="50628"/>
                </a:lnTo>
                <a:lnTo>
                  <a:pt x="46539" y="13583"/>
                </a:lnTo>
                <a:lnTo>
                  <a:pt x="76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78550" y="3054350"/>
            <a:ext cx="76200" cy="1943100"/>
          </a:xfrm>
          <a:custGeom>
            <a:avLst/>
            <a:gdLst/>
            <a:ahLst/>
            <a:cxnLst/>
            <a:rect l="l" t="t" r="r" b="b"/>
            <a:pathLst>
              <a:path w="76200" h="1943100">
                <a:moveTo>
                  <a:pt x="76200" y="1943101"/>
                </a:moveTo>
                <a:lnTo>
                  <a:pt x="46539" y="1929517"/>
                </a:lnTo>
                <a:lnTo>
                  <a:pt x="22318" y="1892472"/>
                </a:lnTo>
                <a:lnTo>
                  <a:pt x="5988" y="1837526"/>
                </a:lnTo>
                <a:lnTo>
                  <a:pt x="0" y="1770241"/>
                </a:lnTo>
                <a:lnTo>
                  <a:pt x="0" y="172858"/>
                </a:lnTo>
                <a:lnTo>
                  <a:pt x="5988" y="105574"/>
                </a:lnTo>
                <a:lnTo>
                  <a:pt x="22318" y="50629"/>
                </a:lnTo>
                <a:lnTo>
                  <a:pt x="46539" y="13584"/>
                </a:lnTo>
                <a:lnTo>
                  <a:pt x="76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49950" y="3054350"/>
            <a:ext cx="76200" cy="1943100"/>
          </a:xfrm>
          <a:custGeom>
            <a:avLst/>
            <a:gdLst/>
            <a:ahLst/>
            <a:cxnLst/>
            <a:rect l="l" t="t" r="r" b="b"/>
            <a:pathLst>
              <a:path w="76200" h="1943100">
                <a:moveTo>
                  <a:pt x="0" y="1943101"/>
                </a:moveTo>
                <a:lnTo>
                  <a:pt x="29660" y="1929524"/>
                </a:lnTo>
                <a:lnTo>
                  <a:pt x="53881" y="1892499"/>
                </a:lnTo>
                <a:lnTo>
                  <a:pt x="70211" y="1837585"/>
                </a:lnTo>
                <a:lnTo>
                  <a:pt x="76200" y="1770341"/>
                </a:lnTo>
                <a:lnTo>
                  <a:pt x="76200" y="172760"/>
                </a:lnTo>
                <a:lnTo>
                  <a:pt x="70211" y="105514"/>
                </a:lnTo>
                <a:lnTo>
                  <a:pt x="53881" y="50600"/>
                </a:lnTo>
                <a:lnTo>
                  <a:pt x="29660" y="13576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540750" y="3079750"/>
            <a:ext cx="76200" cy="1943100"/>
          </a:xfrm>
          <a:custGeom>
            <a:avLst/>
            <a:gdLst/>
            <a:ahLst/>
            <a:cxnLst/>
            <a:rect l="l" t="t" r="r" b="b"/>
            <a:pathLst>
              <a:path w="76200" h="1943100">
                <a:moveTo>
                  <a:pt x="0" y="1943101"/>
                </a:moveTo>
                <a:lnTo>
                  <a:pt x="29660" y="1929524"/>
                </a:lnTo>
                <a:lnTo>
                  <a:pt x="53881" y="1892499"/>
                </a:lnTo>
                <a:lnTo>
                  <a:pt x="70211" y="1837585"/>
                </a:lnTo>
                <a:lnTo>
                  <a:pt x="76200" y="1770341"/>
                </a:lnTo>
                <a:lnTo>
                  <a:pt x="76200" y="172762"/>
                </a:lnTo>
                <a:lnTo>
                  <a:pt x="70211" y="105515"/>
                </a:lnTo>
                <a:lnTo>
                  <a:pt x="53881" y="50600"/>
                </a:lnTo>
                <a:lnTo>
                  <a:pt x="29660" y="13576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4127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Reminder: </a:t>
            </a:r>
            <a:r>
              <a:rPr sz="3600" spc="-25" dirty="0"/>
              <a:t>Merge</a:t>
            </a:r>
            <a:r>
              <a:rPr sz="3600" spc="-35" dirty="0"/>
              <a:t> </a:t>
            </a:r>
            <a:r>
              <a:rPr sz="3600" spc="-5" dirty="0"/>
              <a:t>Sort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558800" y="2489200"/>
            <a:ext cx="66675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5950" y="2520950"/>
            <a:ext cx="6553200" cy="381000"/>
          </a:xfrm>
          <a:custGeom>
            <a:avLst/>
            <a:gdLst/>
            <a:ahLst/>
            <a:cxnLst/>
            <a:rect l="l" t="t" r="r" b="b"/>
            <a:pathLst>
              <a:path w="6553200" h="381000">
                <a:moveTo>
                  <a:pt x="0" y="0"/>
                </a:moveTo>
                <a:lnTo>
                  <a:pt x="6553203" y="0"/>
                </a:lnTo>
                <a:lnTo>
                  <a:pt x="6553203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46500" y="2336800"/>
            <a:ext cx="127000" cy="800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10000" y="2362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1" y="685800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70762" y="2458720"/>
            <a:ext cx="859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sz="2400" spc="3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sz="2400" spc="3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470" y="2001520"/>
            <a:ext cx="1655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Input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array</a:t>
            </a:r>
            <a:r>
              <a:rPr sz="2400" spc="-25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8800" y="3708400"/>
            <a:ext cx="3314700" cy="495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5950" y="3740150"/>
            <a:ext cx="3200400" cy="381000"/>
          </a:xfrm>
          <a:custGeom>
            <a:avLst/>
            <a:gdLst/>
            <a:ahLst/>
            <a:cxnLst/>
            <a:rect l="l" t="t" r="r" b="b"/>
            <a:pathLst>
              <a:path w="3200400" h="381000">
                <a:moveTo>
                  <a:pt x="0" y="0"/>
                </a:moveTo>
                <a:lnTo>
                  <a:pt x="3200401" y="0"/>
                </a:lnTo>
                <a:lnTo>
                  <a:pt x="3200401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35400" y="3708400"/>
            <a:ext cx="3390900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92550" y="3740150"/>
            <a:ext cx="3276600" cy="381000"/>
          </a:xfrm>
          <a:custGeom>
            <a:avLst/>
            <a:gdLst/>
            <a:ahLst/>
            <a:cxnLst/>
            <a:rect l="l" t="t" r="r" b="b"/>
            <a:pathLst>
              <a:path w="3276600" h="381000">
                <a:moveTo>
                  <a:pt x="0" y="0"/>
                </a:moveTo>
                <a:lnTo>
                  <a:pt x="3276601" y="0"/>
                </a:lnTo>
                <a:lnTo>
                  <a:pt x="3276601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470622" y="3677920"/>
            <a:ext cx="1079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onqu</a:t>
            </a:r>
            <a:r>
              <a:rPr sz="2400" spc="3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4500" y="3441700"/>
            <a:ext cx="3530600" cy="330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9541" y="3522446"/>
            <a:ext cx="3201035" cy="118110"/>
          </a:xfrm>
          <a:custGeom>
            <a:avLst/>
            <a:gdLst/>
            <a:ahLst/>
            <a:cxnLst/>
            <a:rect l="l" t="t" r="r" b="b"/>
            <a:pathLst>
              <a:path w="3201035" h="118110">
                <a:moveTo>
                  <a:pt x="101493" y="1397"/>
                </a:moveTo>
                <a:lnTo>
                  <a:pt x="98035" y="1765"/>
                </a:lnTo>
                <a:lnTo>
                  <a:pt x="0" y="58953"/>
                </a:lnTo>
                <a:lnTo>
                  <a:pt x="101064" y="117906"/>
                </a:lnTo>
                <a:lnTo>
                  <a:pt x="108840" y="115862"/>
                </a:lnTo>
                <a:lnTo>
                  <a:pt x="115909" y="103746"/>
                </a:lnTo>
                <a:lnTo>
                  <a:pt x="113861" y="95973"/>
                </a:lnTo>
                <a:lnTo>
                  <a:pt x="72180" y="71653"/>
                </a:lnTo>
                <a:lnTo>
                  <a:pt x="3178749" y="71653"/>
                </a:lnTo>
                <a:lnTo>
                  <a:pt x="3200521" y="58953"/>
                </a:lnTo>
                <a:lnTo>
                  <a:pt x="3178749" y="46253"/>
                </a:lnTo>
                <a:lnTo>
                  <a:pt x="72180" y="46253"/>
                </a:lnTo>
                <a:lnTo>
                  <a:pt x="113861" y="21945"/>
                </a:lnTo>
                <a:lnTo>
                  <a:pt x="115909" y="14160"/>
                </a:lnTo>
                <a:lnTo>
                  <a:pt x="110606" y="5079"/>
                </a:lnTo>
                <a:lnTo>
                  <a:pt x="107779" y="3048"/>
                </a:lnTo>
                <a:lnTo>
                  <a:pt x="101493" y="1397"/>
                </a:lnTo>
                <a:close/>
              </a:path>
              <a:path w="3201035" h="118110">
                <a:moveTo>
                  <a:pt x="3178749" y="71653"/>
                </a:moveTo>
                <a:lnTo>
                  <a:pt x="3128335" y="71653"/>
                </a:lnTo>
                <a:lnTo>
                  <a:pt x="3086653" y="95973"/>
                </a:lnTo>
                <a:lnTo>
                  <a:pt x="3084609" y="103746"/>
                </a:lnTo>
                <a:lnTo>
                  <a:pt x="3091670" y="115862"/>
                </a:lnTo>
                <a:lnTo>
                  <a:pt x="3099455" y="117906"/>
                </a:lnTo>
                <a:lnTo>
                  <a:pt x="3178749" y="71653"/>
                </a:lnTo>
                <a:close/>
              </a:path>
              <a:path w="3201035" h="118110">
                <a:moveTo>
                  <a:pt x="3099455" y="0"/>
                </a:moveTo>
                <a:lnTo>
                  <a:pt x="3091670" y="2044"/>
                </a:lnTo>
                <a:lnTo>
                  <a:pt x="3084609" y="14160"/>
                </a:lnTo>
                <a:lnTo>
                  <a:pt x="3086653" y="21945"/>
                </a:lnTo>
                <a:lnTo>
                  <a:pt x="3128335" y="46253"/>
                </a:lnTo>
                <a:lnTo>
                  <a:pt x="3178749" y="46253"/>
                </a:lnTo>
                <a:lnTo>
                  <a:pt x="3099455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21100" y="3441700"/>
            <a:ext cx="3606800" cy="330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86136" y="3522446"/>
            <a:ext cx="3277235" cy="118110"/>
          </a:xfrm>
          <a:custGeom>
            <a:avLst/>
            <a:gdLst/>
            <a:ahLst/>
            <a:cxnLst/>
            <a:rect l="l" t="t" r="r" b="b"/>
            <a:pathLst>
              <a:path w="3277234" h="118110">
                <a:moveTo>
                  <a:pt x="101498" y="1397"/>
                </a:moveTo>
                <a:lnTo>
                  <a:pt x="98043" y="1765"/>
                </a:lnTo>
                <a:lnTo>
                  <a:pt x="0" y="58953"/>
                </a:lnTo>
                <a:lnTo>
                  <a:pt x="101066" y="117906"/>
                </a:lnTo>
                <a:lnTo>
                  <a:pt x="108838" y="115862"/>
                </a:lnTo>
                <a:lnTo>
                  <a:pt x="115912" y="103746"/>
                </a:lnTo>
                <a:lnTo>
                  <a:pt x="113868" y="95973"/>
                </a:lnTo>
                <a:lnTo>
                  <a:pt x="72186" y="71653"/>
                </a:lnTo>
                <a:lnTo>
                  <a:pt x="3254954" y="71653"/>
                </a:lnTo>
                <a:lnTo>
                  <a:pt x="3276727" y="58953"/>
                </a:lnTo>
                <a:lnTo>
                  <a:pt x="3254954" y="46253"/>
                </a:lnTo>
                <a:lnTo>
                  <a:pt x="72186" y="46253"/>
                </a:lnTo>
                <a:lnTo>
                  <a:pt x="113868" y="21945"/>
                </a:lnTo>
                <a:lnTo>
                  <a:pt x="115912" y="14160"/>
                </a:lnTo>
                <a:lnTo>
                  <a:pt x="110616" y="5079"/>
                </a:lnTo>
                <a:lnTo>
                  <a:pt x="107784" y="3048"/>
                </a:lnTo>
                <a:lnTo>
                  <a:pt x="101498" y="1397"/>
                </a:lnTo>
                <a:close/>
              </a:path>
              <a:path w="3277234" h="118110">
                <a:moveTo>
                  <a:pt x="3254954" y="71653"/>
                </a:moveTo>
                <a:lnTo>
                  <a:pt x="3204540" y="71653"/>
                </a:lnTo>
                <a:lnTo>
                  <a:pt x="3162858" y="95973"/>
                </a:lnTo>
                <a:lnTo>
                  <a:pt x="3160814" y="103746"/>
                </a:lnTo>
                <a:lnTo>
                  <a:pt x="3167875" y="115862"/>
                </a:lnTo>
                <a:lnTo>
                  <a:pt x="3175660" y="117906"/>
                </a:lnTo>
                <a:lnTo>
                  <a:pt x="3254954" y="71653"/>
                </a:lnTo>
                <a:close/>
              </a:path>
              <a:path w="3277234" h="118110">
                <a:moveTo>
                  <a:pt x="3175660" y="0"/>
                </a:moveTo>
                <a:lnTo>
                  <a:pt x="3167875" y="2044"/>
                </a:lnTo>
                <a:lnTo>
                  <a:pt x="3160814" y="14160"/>
                </a:lnTo>
                <a:lnTo>
                  <a:pt x="3162858" y="21945"/>
                </a:lnTo>
                <a:lnTo>
                  <a:pt x="3204540" y="46253"/>
                </a:lnTo>
                <a:lnTo>
                  <a:pt x="3254954" y="46253"/>
                </a:lnTo>
                <a:lnTo>
                  <a:pt x="317566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58854" y="3144520"/>
            <a:ext cx="156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sort 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this</a:t>
            </a:r>
            <a:r>
              <a:rPr sz="2400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half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64049" y="3144520"/>
            <a:ext cx="156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sort 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this</a:t>
            </a:r>
            <a:r>
              <a:rPr sz="2400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half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146300" y="4165600"/>
            <a:ext cx="838200" cy="901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00313" y="4182567"/>
            <a:ext cx="619125" cy="694690"/>
          </a:xfrm>
          <a:custGeom>
            <a:avLst/>
            <a:gdLst/>
            <a:ahLst/>
            <a:cxnLst/>
            <a:rect l="l" t="t" r="r" b="b"/>
            <a:pathLst>
              <a:path w="619125" h="694689">
                <a:moveTo>
                  <a:pt x="515810" y="633768"/>
                </a:moveTo>
                <a:lnTo>
                  <a:pt x="508647" y="637400"/>
                </a:lnTo>
                <a:lnTo>
                  <a:pt x="504278" y="650735"/>
                </a:lnTo>
                <a:lnTo>
                  <a:pt x="507923" y="657910"/>
                </a:lnTo>
                <a:lnTo>
                  <a:pt x="619125" y="694270"/>
                </a:lnTo>
                <a:lnTo>
                  <a:pt x="609969" y="648766"/>
                </a:lnTo>
                <a:lnTo>
                  <a:pt x="561682" y="648766"/>
                </a:lnTo>
                <a:lnTo>
                  <a:pt x="515810" y="633768"/>
                </a:lnTo>
                <a:close/>
              </a:path>
              <a:path w="619125" h="694689">
                <a:moveTo>
                  <a:pt x="18973" y="0"/>
                </a:moveTo>
                <a:lnTo>
                  <a:pt x="0" y="16865"/>
                </a:lnTo>
                <a:lnTo>
                  <a:pt x="561682" y="648766"/>
                </a:lnTo>
                <a:lnTo>
                  <a:pt x="609969" y="648766"/>
                </a:lnTo>
                <a:lnTo>
                  <a:pt x="606573" y="631888"/>
                </a:lnTo>
                <a:lnTo>
                  <a:pt x="580656" y="631888"/>
                </a:lnTo>
                <a:lnTo>
                  <a:pt x="18973" y="0"/>
                </a:lnTo>
                <a:close/>
              </a:path>
              <a:path w="619125" h="694689">
                <a:moveTo>
                  <a:pt x="589356" y="575119"/>
                </a:moveTo>
                <a:lnTo>
                  <a:pt x="575602" y="577888"/>
                </a:lnTo>
                <a:lnTo>
                  <a:pt x="571144" y="584581"/>
                </a:lnTo>
                <a:lnTo>
                  <a:pt x="580656" y="631888"/>
                </a:lnTo>
                <a:lnTo>
                  <a:pt x="606573" y="631888"/>
                </a:lnTo>
                <a:lnTo>
                  <a:pt x="596049" y="579577"/>
                </a:lnTo>
                <a:lnTo>
                  <a:pt x="589356" y="57511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5500" y="4089400"/>
            <a:ext cx="914400" cy="977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00562" y="4106303"/>
            <a:ext cx="695325" cy="770890"/>
          </a:xfrm>
          <a:custGeom>
            <a:avLst/>
            <a:gdLst/>
            <a:ahLst/>
            <a:cxnLst/>
            <a:rect l="l" t="t" r="r" b="b"/>
            <a:pathLst>
              <a:path w="695325" h="770889">
                <a:moveTo>
                  <a:pt x="30505" y="651573"/>
                </a:moveTo>
                <a:lnTo>
                  <a:pt x="23787" y="655980"/>
                </a:lnTo>
                <a:lnTo>
                  <a:pt x="0" y="770534"/>
                </a:lnTo>
                <a:lnTo>
                  <a:pt x="111429" y="734860"/>
                </a:lnTo>
                <a:lnTo>
                  <a:pt x="115112" y="727709"/>
                </a:lnTo>
                <a:lnTo>
                  <a:pt x="114368" y="725385"/>
                </a:lnTo>
                <a:lnTo>
                  <a:pt x="57721" y="725385"/>
                </a:lnTo>
                <a:lnTo>
                  <a:pt x="73014" y="708393"/>
                </a:lnTo>
                <a:lnTo>
                  <a:pt x="38849" y="708393"/>
                </a:lnTo>
                <a:lnTo>
                  <a:pt x="48653" y="661149"/>
                </a:lnTo>
                <a:lnTo>
                  <a:pt x="44246" y="654418"/>
                </a:lnTo>
                <a:lnTo>
                  <a:pt x="30505" y="651573"/>
                </a:lnTo>
                <a:close/>
              </a:path>
              <a:path w="695325" h="770889">
                <a:moveTo>
                  <a:pt x="103682" y="710666"/>
                </a:moveTo>
                <a:lnTo>
                  <a:pt x="57721" y="725385"/>
                </a:lnTo>
                <a:lnTo>
                  <a:pt x="114368" y="725385"/>
                </a:lnTo>
                <a:lnTo>
                  <a:pt x="110832" y="714349"/>
                </a:lnTo>
                <a:lnTo>
                  <a:pt x="103682" y="710666"/>
                </a:lnTo>
                <a:close/>
              </a:path>
              <a:path w="695325" h="770889">
                <a:moveTo>
                  <a:pt x="676401" y="0"/>
                </a:moveTo>
                <a:lnTo>
                  <a:pt x="38849" y="708393"/>
                </a:lnTo>
                <a:lnTo>
                  <a:pt x="73014" y="708393"/>
                </a:lnTo>
                <a:lnTo>
                  <a:pt x="695274" y="16992"/>
                </a:lnTo>
                <a:lnTo>
                  <a:pt x="676401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8800" y="5308600"/>
            <a:ext cx="66675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5950" y="5340350"/>
            <a:ext cx="6553200" cy="381000"/>
          </a:xfrm>
          <a:custGeom>
            <a:avLst/>
            <a:gdLst/>
            <a:ahLst/>
            <a:cxnLst/>
            <a:rect l="l" t="t" r="r" b="b"/>
            <a:pathLst>
              <a:path w="6553200" h="381000">
                <a:moveTo>
                  <a:pt x="0" y="0"/>
                </a:moveTo>
                <a:lnTo>
                  <a:pt x="6553203" y="0"/>
                </a:lnTo>
                <a:lnTo>
                  <a:pt x="6553203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453932" y="4897120"/>
            <a:ext cx="3001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merge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two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sorted</a:t>
            </a:r>
            <a:r>
              <a:rPr sz="2400" spc="-22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halves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438872" y="5278120"/>
            <a:ext cx="1151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spc="3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400" spc="3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" y="454659"/>
            <a:ext cx="9130259" cy="597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4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namito1358.files.wordpress.com/2013/04/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2261"/>
            <a:ext cx="9144000" cy="611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80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52700" y="470699"/>
            <a:ext cx="44367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15" dirty="0">
                <a:solidFill>
                  <a:srgbClr val="3366FF"/>
                </a:solidFill>
                <a:latin typeface="Times New Roman"/>
                <a:cs typeface="Times New Roman"/>
              </a:rPr>
              <a:t>Standard</a:t>
            </a:r>
            <a:r>
              <a:rPr sz="4000" b="1" spc="35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3366FF"/>
                </a:solidFill>
                <a:latin typeface="Times New Roman"/>
                <a:cs typeface="Times New Roman"/>
              </a:rPr>
              <a:t>Algorithm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3950" y="1568450"/>
            <a:ext cx="6261100" cy="32385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443865">
              <a:lnSpc>
                <a:spcPct val="100000"/>
              </a:lnSpc>
              <a:spcBef>
                <a:spcPts val="509"/>
              </a:spcBef>
            </a:pPr>
            <a:r>
              <a:rPr sz="3200" spc="10" dirty="0">
                <a:latin typeface="Times New Roman"/>
                <a:cs typeface="Times New Roman"/>
              </a:rPr>
              <a:t>for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i ← 1 </a:t>
            </a:r>
            <a:r>
              <a:rPr sz="3200" spc="5" dirty="0">
                <a:latin typeface="Times New Roman"/>
                <a:cs typeface="Times New Roman"/>
              </a:rPr>
              <a:t>to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endParaRPr sz="3200">
              <a:latin typeface="Times New Roman"/>
              <a:cs typeface="Times New Roman"/>
            </a:endParaRPr>
          </a:p>
          <a:p>
            <a:pPr marL="786130">
              <a:lnSpc>
                <a:spcPct val="100000"/>
              </a:lnSpc>
              <a:spcBef>
                <a:spcPts val="760"/>
              </a:spcBef>
            </a:pPr>
            <a:r>
              <a:rPr sz="3200" dirty="0">
                <a:latin typeface="Times New Roman"/>
                <a:cs typeface="Times New Roman"/>
              </a:rPr>
              <a:t>do </a:t>
            </a:r>
            <a:r>
              <a:rPr sz="3200" spc="10" dirty="0">
                <a:latin typeface="Times New Roman"/>
                <a:cs typeface="Times New Roman"/>
              </a:rPr>
              <a:t>for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j ← 1 </a:t>
            </a:r>
            <a:r>
              <a:rPr sz="3200" spc="5" dirty="0">
                <a:latin typeface="Times New Roman"/>
                <a:cs typeface="Times New Roman"/>
              </a:rPr>
              <a:t>to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endParaRPr sz="3200">
              <a:latin typeface="Times New Roman"/>
              <a:cs typeface="Times New Roman"/>
            </a:endParaRPr>
          </a:p>
          <a:p>
            <a:pPr marL="1357630">
              <a:lnSpc>
                <a:spcPct val="100000"/>
              </a:lnSpc>
              <a:spcBef>
                <a:spcPts val="760"/>
              </a:spcBef>
            </a:pPr>
            <a:r>
              <a:rPr sz="3200" dirty="0">
                <a:latin typeface="Times New Roman"/>
                <a:cs typeface="Times New Roman"/>
              </a:rPr>
              <a:t>do </a:t>
            </a:r>
            <a:r>
              <a:rPr sz="3200" spc="-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spc="-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ij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←</a:t>
            </a:r>
            <a:r>
              <a:rPr sz="3200" spc="-185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0</a:t>
            </a:r>
            <a:endParaRPr sz="3200">
              <a:latin typeface="Times New Roman"/>
              <a:cs typeface="Times New Roman"/>
            </a:endParaRPr>
          </a:p>
          <a:p>
            <a:pPr marL="1866264">
              <a:lnSpc>
                <a:spcPct val="100000"/>
              </a:lnSpc>
              <a:spcBef>
                <a:spcPts val="760"/>
              </a:spcBef>
            </a:pPr>
            <a:r>
              <a:rPr sz="3200" spc="10" dirty="0">
                <a:latin typeface="Times New Roman"/>
                <a:cs typeface="Times New Roman"/>
              </a:rPr>
              <a:t>for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k ← 1 </a:t>
            </a:r>
            <a:r>
              <a:rPr sz="3200" spc="5" dirty="0">
                <a:latin typeface="Times New Roman"/>
                <a:cs typeface="Times New Roman"/>
              </a:rPr>
              <a:t>to</a:t>
            </a:r>
            <a:r>
              <a:rPr sz="3200" spc="-135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9999"/>
                </a:solidFill>
                <a:latin typeface="Times New Roman"/>
                <a:cs typeface="Times New Roman"/>
              </a:rPr>
              <a:t>n</a:t>
            </a:r>
            <a:endParaRPr sz="3200">
              <a:latin typeface="Times New Roman"/>
              <a:cs typeface="Times New Roman"/>
            </a:endParaRPr>
          </a:p>
          <a:p>
            <a:pPr marL="2374265">
              <a:lnSpc>
                <a:spcPct val="100000"/>
              </a:lnSpc>
              <a:spcBef>
                <a:spcPts val="760"/>
              </a:spcBef>
            </a:pPr>
            <a:r>
              <a:rPr sz="3200" dirty="0">
                <a:latin typeface="Times New Roman"/>
                <a:cs typeface="Times New Roman"/>
              </a:rPr>
              <a:t>do </a:t>
            </a:r>
            <a:r>
              <a:rPr sz="3200" spc="-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spc="-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ij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← </a:t>
            </a:r>
            <a:r>
              <a:rPr sz="3200" spc="-5" dirty="0">
                <a:solidFill>
                  <a:srgbClr val="009999"/>
                </a:solidFill>
                <a:latin typeface="Times New Roman"/>
                <a:cs typeface="Times New Roman"/>
              </a:rPr>
              <a:t>c</a:t>
            </a:r>
            <a:r>
              <a:rPr sz="3150" spc="-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ij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+ </a:t>
            </a:r>
            <a:r>
              <a:rPr sz="3200" spc="-5" dirty="0">
                <a:solidFill>
                  <a:srgbClr val="009999"/>
                </a:solidFill>
                <a:latin typeface="Times New Roman"/>
                <a:cs typeface="Times New Roman"/>
              </a:rPr>
              <a:t>a</a:t>
            </a:r>
            <a:r>
              <a:rPr sz="3150" spc="-7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ik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.</a:t>
            </a:r>
            <a:r>
              <a:rPr sz="3200" spc="-160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spc="30" dirty="0">
                <a:solidFill>
                  <a:srgbClr val="009999"/>
                </a:solidFill>
                <a:latin typeface="Times New Roman"/>
                <a:cs typeface="Times New Roman"/>
              </a:rPr>
              <a:t>b</a:t>
            </a:r>
            <a:r>
              <a:rPr sz="3150" spc="44" baseline="-18518" dirty="0">
                <a:solidFill>
                  <a:srgbClr val="009999"/>
                </a:solidFill>
                <a:latin typeface="Times New Roman"/>
                <a:cs typeface="Times New Roman"/>
              </a:rPr>
              <a:t>kj</a:t>
            </a:r>
            <a:endParaRPr sz="3150" baseline="-18518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5114" y="4935220"/>
            <a:ext cx="36029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A50021"/>
                </a:solidFill>
                <a:latin typeface="Times New Roman"/>
                <a:cs typeface="Times New Roman"/>
              </a:rPr>
              <a:t>Running </a:t>
            </a:r>
            <a:r>
              <a:rPr sz="3200" spc="5" dirty="0">
                <a:solidFill>
                  <a:srgbClr val="A50021"/>
                </a:solidFill>
                <a:latin typeface="Times New Roman"/>
                <a:cs typeface="Times New Roman"/>
              </a:rPr>
              <a:t>time </a:t>
            </a:r>
            <a:r>
              <a:rPr sz="3200" dirty="0">
                <a:solidFill>
                  <a:srgbClr val="A50021"/>
                </a:solidFill>
                <a:latin typeface="Times New Roman"/>
                <a:cs typeface="Times New Roman"/>
              </a:rPr>
              <a:t>=</a:t>
            </a:r>
            <a:r>
              <a:rPr sz="3200" spc="-110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3200" spc="15" dirty="0">
                <a:solidFill>
                  <a:srgbClr val="0000FF"/>
                </a:solidFill>
                <a:latin typeface="Symbol"/>
                <a:cs typeface="Symbol"/>
              </a:rPr>
              <a:t></a:t>
            </a:r>
            <a:r>
              <a:rPr sz="3200" spc="15" dirty="0">
                <a:solidFill>
                  <a:srgbClr val="0000FF"/>
                </a:solidFill>
                <a:latin typeface="Times New Roman"/>
                <a:cs typeface="Times New Roman"/>
              </a:rPr>
              <a:t>(n</a:t>
            </a:r>
            <a:r>
              <a:rPr sz="3150" spc="22" baseline="26455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3200" spc="15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15000" y="3352800"/>
            <a:ext cx="533400" cy="1066800"/>
          </a:xfrm>
          <a:custGeom>
            <a:avLst/>
            <a:gdLst/>
            <a:ahLst/>
            <a:cxnLst/>
            <a:rect l="l" t="t" r="r" b="b"/>
            <a:pathLst>
              <a:path w="533400" h="1066800">
                <a:moveTo>
                  <a:pt x="0" y="0"/>
                </a:moveTo>
                <a:lnTo>
                  <a:pt x="533400" y="0"/>
                </a:lnTo>
                <a:lnTo>
                  <a:pt x="5334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6200" y="3352800"/>
            <a:ext cx="1219200" cy="457200"/>
          </a:xfrm>
          <a:custGeom>
            <a:avLst/>
            <a:gdLst/>
            <a:ahLst/>
            <a:cxnLst/>
            <a:rect l="l" t="t" r="r" b="b"/>
            <a:pathLst>
              <a:path w="1219200" h="457200">
                <a:moveTo>
                  <a:pt x="0" y="0"/>
                </a:moveTo>
                <a:lnTo>
                  <a:pt x="1219200" y="0"/>
                </a:lnTo>
                <a:lnTo>
                  <a:pt x="1219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1200" y="33528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0"/>
                </a:moveTo>
                <a:lnTo>
                  <a:pt x="533400" y="0"/>
                </a:lnTo>
                <a:lnTo>
                  <a:pt x="5334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7645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Matrix Multiplication: Divide </a:t>
            </a:r>
            <a:r>
              <a:rPr sz="3600" dirty="0"/>
              <a:t>&amp;</a:t>
            </a:r>
            <a:r>
              <a:rPr sz="3600" spc="5" dirty="0"/>
              <a:t> </a:t>
            </a:r>
            <a:r>
              <a:rPr sz="3600" spc="-5" dirty="0"/>
              <a:t>Conquer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2592109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113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4" y="1143000"/>
                </a:moveTo>
                <a:lnTo>
                  <a:pt x="146823" y="1137969"/>
                </a:lnTo>
                <a:lnTo>
                  <a:pt x="106725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3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3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5" y="19363"/>
                </a:lnTo>
                <a:lnTo>
                  <a:pt x="146823" y="5031"/>
                </a:lnTo>
                <a:lnTo>
                  <a:pt x="19050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559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782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355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816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389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463772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63997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  <a:tabLst>
                <a:tab pos="1066165" algn="l"/>
              </a:tabLst>
            </a:pPr>
            <a:r>
              <a:rPr spc="15" dirty="0">
                <a:solidFill>
                  <a:srgbClr val="A50021"/>
                </a:solidFill>
              </a:rPr>
              <a:t>IDEA:	</a:t>
            </a:r>
            <a:r>
              <a:rPr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Divide</a:t>
            </a:r>
            <a:r>
              <a:rPr spc="-5" dirty="0">
                <a:solidFill>
                  <a:srgbClr val="FF0000"/>
                </a:solidFill>
              </a:rPr>
              <a:t> </a:t>
            </a:r>
            <a:r>
              <a:rPr spc="-10" dirty="0"/>
              <a:t>the </a:t>
            </a:r>
            <a:r>
              <a:rPr dirty="0">
                <a:solidFill>
                  <a:srgbClr val="0000FF"/>
                </a:solidFill>
              </a:rPr>
              <a:t>n x n </a:t>
            </a:r>
            <a:r>
              <a:rPr dirty="0"/>
              <a:t>matrix</a:t>
            </a:r>
            <a:r>
              <a:rPr spc="-10" dirty="0"/>
              <a:t> </a:t>
            </a:r>
            <a:r>
              <a:rPr spc="-15" dirty="0"/>
              <a:t>into</a:t>
            </a:r>
          </a:p>
          <a:p>
            <a:pPr marL="2755900">
              <a:lnSpc>
                <a:spcPct val="100000"/>
              </a:lnSpc>
              <a:spcBef>
                <a:spcPts val="680"/>
              </a:spcBef>
            </a:pPr>
            <a:r>
              <a:rPr dirty="0">
                <a:solidFill>
                  <a:srgbClr val="0000FF"/>
                </a:solidFill>
              </a:rPr>
              <a:t>2x2 </a:t>
            </a:r>
            <a:r>
              <a:rPr dirty="0"/>
              <a:t>matrix of </a:t>
            </a:r>
            <a:r>
              <a:rPr dirty="0">
                <a:solidFill>
                  <a:srgbClr val="0000FF"/>
                </a:solidFill>
              </a:rPr>
              <a:t>(n/2)x(n/2)</a:t>
            </a:r>
            <a:r>
              <a:rPr spc="-80" dirty="0">
                <a:solidFill>
                  <a:srgbClr val="0000FF"/>
                </a:solidFill>
              </a:rPr>
              <a:t> </a:t>
            </a:r>
            <a:r>
              <a:rPr spc="5" dirty="0"/>
              <a:t>submatrices</a:t>
            </a:r>
          </a:p>
          <a:p>
            <a:pPr marR="264160" algn="ctr">
              <a:lnSpc>
                <a:spcPct val="100000"/>
              </a:lnSpc>
              <a:spcBef>
                <a:spcPts val="2080"/>
              </a:spcBef>
              <a:tabLst>
                <a:tab pos="1904364" algn="l"/>
                <a:tab pos="3733165" algn="l"/>
              </a:tabLst>
            </a:pPr>
            <a:r>
              <a:rPr sz="2800" dirty="0">
                <a:solidFill>
                  <a:srgbClr val="0000FF"/>
                </a:solidFill>
              </a:rPr>
              <a:t>C	A	B</a:t>
            </a:r>
            <a:endParaRPr sz="2800"/>
          </a:p>
          <a:p>
            <a:pPr marR="222250" algn="ctr">
              <a:lnSpc>
                <a:spcPct val="100000"/>
              </a:lnSpc>
              <a:spcBef>
                <a:spcPts val="1640"/>
              </a:spcBef>
              <a:tabLst>
                <a:tab pos="1439545" algn="l"/>
                <a:tab pos="1871345" algn="l"/>
                <a:tab pos="3383915" algn="l"/>
                <a:tab pos="3671570" algn="l"/>
              </a:tabLst>
            </a:pPr>
            <a:r>
              <a:rPr sz="4800" spc="-810" baseline="-6076" dirty="0">
                <a:solidFill>
                  <a:srgbClr val="67AFBD"/>
                </a:solidFill>
              </a:rPr>
              <a:t>_</a:t>
            </a:r>
            <a:r>
              <a:rPr sz="4200" spc="-810" baseline="11904" dirty="0">
                <a:solidFill>
                  <a:srgbClr val="000090"/>
                </a:solidFill>
              </a:rPr>
              <a:t>c</a:t>
            </a:r>
            <a:r>
              <a:rPr sz="1900" spc="-540" dirty="0">
                <a:solidFill>
                  <a:srgbClr val="000090"/>
                </a:solidFill>
              </a:rPr>
              <a:t>1</a:t>
            </a:r>
            <a:r>
              <a:rPr sz="4800" spc="-810" baseline="-6076" dirty="0">
                <a:solidFill>
                  <a:srgbClr val="67AFBD"/>
                </a:solidFill>
              </a:rPr>
              <a:t>_</a:t>
            </a:r>
            <a:r>
              <a:rPr sz="1900" spc="-540" dirty="0">
                <a:solidFill>
                  <a:srgbClr val="000090"/>
                </a:solidFill>
              </a:rPr>
              <a:t>1</a:t>
            </a:r>
            <a:r>
              <a:rPr sz="1900" spc="185" dirty="0">
                <a:solidFill>
                  <a:srgbClr val="000090"/>
                </a:solidFill>
              </a:rPr>
              <a:t> </a:t>
            </a:r>
            <a:r>
              <a:rPr sz="4800" spc="-600" baseline="-6076" dirty="0">
                <a:solidFill>
                  <a:srgbClr val="67AFBD"/>
                </a:solidFill>
              </a:rPr>
              <a:t>_</a:t>
            </a:r>
            <a:r>
              <a:rPr sz="4200" spc="-600" baseline="11904" dirty="0">
                <a:solidFill>
                  <a:srgbClr val="000090"/>
                </a:solidFill>
              </a:rPr>
              <a:t>c</a:t>
            </a:r>
            <a:r>
              <a:rPr sz="4800" spc="-600" baseline="-6076" dirty="0">
                <a:solidFill>
                  <a:srgbClr val="67AFBD"/>
                </a:solidFill>
              </a:rPr>
              <a:t>_</a:t>
            </a:r>
            <a:r>
              <a:rPr sz="1900" spc="-400" dirty="0">
                <a:solidFill>
                  <a:srgbClr val="000090"/>
                </a:solidFill>
              </a:rPr>
              <a:t>12	</a:t>
            </a:r>
            <a:r>
              <a:rPr sz="4800" baseline="-35590" dirty="0"/>
              <a:t>=	</a:t>
            </a:r>
            <a:r>
              <a:rPr sz="4800" spc="-735" baseline="-6076" dirty="0">
                <a:solidFill>
                  <a:srgbClr val="67AFBD"/>
                </a:solidFill>
              </a:rPr>
              <a:t>_</a:t>
            </a:r>
            <a:r>
              <a:rPr sz="4200" spc="-735" baseline="11904" dirty="0">
                <a:solidFill>
                  <a:srgbClr val="000090"/>
                </a:solidFill>
              </a:rPr>
              <a:t>a</a:t>
            </a:r>
            <a:r>
              <a:rPr sz="1900" spc="-490" dirty="0">
                <a:solidFill>
                  <a:srgbClr val="000090"/>
                </a:solidFill>
              </a:rPr>
              <a:t>1</a:t>
            </a:r>
            <a:r>
              <a:rPr sz="4800" spc="-735" baseline="-6076" dirty="0">
                <a:solidFill>
                  <a:srgbClr val="67AFBD"/>
                </a:solidFill>
              </a:rPr>
              <a:t>_</a:t>
            </a:r>
            <a:r>
              <a:rPr sz="1900" spc="-490" dirty="0">
                <a:solidFill>
                  <a:srgbClr val="000090"/>
                </a:solidFill>
              </a:rPr>
              <a:t>1</a:t>
            </a:r>
            <a:r>
              <a:rPr sz="1900" spc="35" dirty="0">
                <a:solidFill>
                  <a:srgbClr val="000090"/>
                </a:solidFill>
              </a:rPr>
              <a:t> </a:t>
            </a:r>
            <a:r>
              <a:rPr sz="4800" spc="-525" baseline="-6076" dirty="0">
                <a:solidFill>
                  <a:srgbClr val="67AFBD"/>
                </a:solidFill>
              </a:rPr>
              <a:t>_</a:t>
            </a:r>
            <a:r>
              <a:rPr sz="4200" spc="-525" baseline="11904" dirty="0">
                <a:solidFill>
                  <a:srgbClr val="000090"/>
                </a:solidFill>
              </a:rPr>
              <a:t>a</a:t>
            </a:r>
            <a:r>
              <a:rPr sz="4800" spc="-525" baseline="-6076" dirty="0">
                <a:solidFill>
                  <a:srgbClr val="67AFBD"/>
                </a:solidFill>
              </a:rPr>
              <a:t>_</a:t>
            </a:r>
            <a:r>
              <a:rPr sz="1900" spc="-350" dirty="0">
                <a:solidFill>
                  <a:srgbClr val="000090"/>
                </a:solidFill>
              </a:rPr>
              <a:t>12	</a:t>
            </a:r>
            <a:r>
              <a:rPr sz="4800" b="1" baseline="-25173" dirty="0">
                <a:latin typeface="Times New Roman"/>
                <a:cs typeface="Times New Roman"/>
              </a:rPr>
              <a:t>.	</a:t>
            </a:r>
            <a:r>
              <a:rPr sz="4800" spc="-652" baseline="-6076" dirty="0">
                <a:solidFill>
                  <a:srgbClr val="67AFBD"/>
                </a:solidFill>
              </a:rPr>
              <a:t>_</a:t>
            </a:r>
            <a:r>
              <a:rPr sz="4200" spc="-652" baseline="11904" dirty="0">
                <a:solidFill>
                  <a:srgbClr val="000090"/>
                </a:solidFill>
              </a:rPr>
              <a:t>b</a:t>
            </a:r>
            <a:r>
              <a:rPr sz="4800" spc="-652" baseline="-6076" dirty="0">
                <a:solidFill>
                  <a:srgbClr val="67AFBD"/>
                </a:solidFill>
              </a:rPr>
              <a:t>_</a:t>
            </a:r>
            <a:r>
              <a:rPr sz="1900" spc="-434" dirty="0">
                <a:solidFill>
                  <a:srgbClr val="000090"/>
                </a:solidFill>
              </a:rPr>
              <a:t>11   </a:t>
            </a:r>
            <a:r>
              <a:rPr sz="1900" spc="-425" dirty="0">
                <a:solidFill>
                  <a:srgbClr val="000090"/>
                </a:solidFill>
              </a:rPr>
              <a:t> </a:t>
            </a:r>
            <a:r>
              <a:rPr sz="4800" spc="-427" baseline="-6076" dirty="0">
                <a:solidFill>
                  <a:srgbClr val="67AFBD"/>
                </a:solidFill>
              </a:rPr>
              <a:t>_</a:t>
            </a:r>
            <a:r>
              <a:rPr sz="4200" spc="-427" baseline="11904" dirty="0">
                <a:solidFill>
                  <a:srgbClr val="000090"/>
                </a:solidFill>
              </a:rPr>
              <a:t>b</a:t>
            </a:r>
            <a:r>
              <a:rPr sz="4800" spc="-427" baseline="-6076" dirty="0">
                <a:solidFill>
                  <a:srgbClr val="67AFBD"/>
                </a:solidFill>
              </a:rPr>
              <a:t>_</a:t>
            </a:r>
            <a:r>
              <a:rPr sz="1900" spc="-285" dirty="0">
                <a:solidFill>
                  <a:srgbClr val="000090"/>
                </a:solidFill>
              </a:rPr>
              <a:t>12</a:t>
            </a:r>
            <a:endParaRPr sz="1900">
              <a:latin typeface="Times New Roman"/>
              <a:cs typeface="Times New Roman"/>
            </a:endParaRPr>
          </a:p>
          <a:p>
            <a:pPr marR="146050" algn="ctr">
              <a:lnSpc>
                <a:spcPct val="100000"/>
              </a:lnSpc>
              <a:spcBef>
                <a:spcPts val="1360"/>
              </a:spcBef>
              <a:tabLst>
                <a:tab pos="685165" algn="l"/>
                <a:tab pos="1904364" algn="l"/>
                <a:tab pos="2590165" algn="l"/>
                <a:tab pos="3733165" algn="l"/>
                <a:tab pos="4418965" algn="l"/>
              </a:tabLst>
            </a:pPr>
            <a:r>
              <a:rPr sz="4200" baseline="11904" dirty="0">
                <a:solidFill>
                  <a:srgbClr val="000090"/>
                </a:solidFill>
              </a:rPr>
              <a:t>c</a:t>
            </a:r>
            <a:r>
              <a:rPr sz="1900" dirty="0">
                <a:solidFill>
                  <a:srgbClr val="000090"/>
                </a:solidFill>
              </a:rPr>
              <a:t>21	</a:t>
            </a:r>
            <a:r>
              <a:rPr sz="4200" baseline="11904" dirty="0">
                <a:solidFill>
                  <a:srgbClr val="000090"/>
                </a:solidFill>
              </a:rPr>
              <a:t>c</a:t>
            </a:r>
            <a:r>
              <a:rPr sz="1900" dirty="0">
                <a:solidFill>
                  <a:srgbClr val="000090"/>
                </a:solidFill>
              </a:rPr>
              <a:t>22	</a:t>
            </a:r>
            <a:r>
              <a:rPr sz="4200" baseline="11904" dirty="0">
                <a:solidFill>
                  <a:srgbClr val="000090"/>
                </a:solidFill>
              </a:rPr>
              <a:t>a</a:t>
            </a:r>
            <a:r>
              <a:rPr sz="1900" dirty="0">
                <a:solidFill>
                  <a:srgbClr val="000090"/>
                </a:solidFill>
              </a:rPr>
              <a:t>21	</a:t>
            </a:r>
            <a:r>
              <a:rPr sz="4200" baseline="11904" dirty="0">
                <a:solidFill>
                  <a:srgbClr val="000090"/>
                </a:solidFill>
              </a:rPr>
              <a:t>a</a:t>
            </a:r>
            <a:r>
              <a:rPr sz="1900" dirty="0">
                <a:solidFill>
                  <a:srgbClr val="000090"/>
                </a:solidFill>
              </a:rPr>
              <a:t>22	</a:t>
            </a:r>
            <a:r>
              <a:rPr sz="4200" spc="22" baseline="11904" dirty="0">
                <a:solidFill>
                  <a:srgbClr val="000090"/>
                </a:solidFill>
              </a:rPr>
              <a:t>b</a:t>
            </a:r>
            <a:r>
              <a:rPr sz="1900" spc="15" dirty="0">
                <a:solidFill>
                  <a:srgbClr val="000090"/>
                </a:solidFill>
              </a:rPr>
              <a:t>21	</a:t>
            </a:r>
            <a:r>
              <a:rPr sz="4200" spc="44" baseline="11904" dirty="0">
                <a:solidFill>
                  <a:srgbClr val="000090"/>
                </a:solidFill>
              </a:rPr>
              <a:t>b</a:t>
            </a:r>
            <a:r>
              <a:rPr sz="1900" spc="30" dirty="0">
                <a:solidFill>
                  <a:srgbClr val="000090"/>
                </a:solidFill>
              </a:rPr>
              <a:t>22</a:t>
            </a:r>
            <a:endParaRPr sz="1900"/>
          </a:p>
        </p:txBody>
      </p:sp>
      <p:sp>
        <p:nvSpPr>
          <p:cNvPr id="16" name="object 16"/>
          <p:cNvSpPr txBox="1"/>
          <p:nvPr/>
        </p:nvSpPr>
        <p:spPr>
          <a:xfrm>
            <a:off x="2971800" y="4953000"/>
            <a:ext cx="3352800" cy="762000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185420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1460"/>
              </a:spcBef>
              <a:tabLst>
                <a:tab pos="2326005" algn="l"/>
              </a:tabLst>
            </a:pPr>
            <a:r>
              <a:rPr sz="4200" spc="-52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1900" spc="-35" dirty="0">
                <a:solidFill>
                  <a:srgbClr val="0000FF"/>
                </a:solidFill>
                <a:latin typeface="Times New Roman"/>
                <a:cs typeface="Times New Roman"/>
              </a:rPr>
              <a:t>11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4200" spc="-52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900" spc="-35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1900" spc="-3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spc="-3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-20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1900" spc="15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+	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1900" spc="-1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spc="44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30" dirty="0">
                <a:solidFill>
                  <a:srgbClr val="0000FF"/>
                </a:solidFill>
                <a:latin typeface="Times New Roman"/>
                <a:cs typeface="Times New Roman"/>
              </a:rPr>
              <a:t>21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0800" y="3352800"/>
            <a:ext cx="533400" cy="1066800"/>
          </a:xfrm>
          <a:custGeom>
            <a:avLst/>
            <a:gdLst/>
            <a:ahLst/>
            <a:cxnLst/>
            <a:rect l="l" t="t" r="r" b="b"/>
            <a:pathLst>
              <a:path w="533400" h="1066800">
                <a:moveTo>
                  <a:pt x="0" y="0"/>
                </a:moveTo>
                <a:lnTo>
                  <a:pt x="533400" y="0"/>
                </a:lnTo>
                <a:lnTo>
                  <a:pt x="5334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6200" y="3352800"/>
            <a:ext cx="1219200" cy="457200"/>
          </a:xfrm>
          <a:custGeom>
            <a:avLst/>
            <a:gdLst/>
            <a:ahLst/>
            <a:cxnLst/>
            <a:rect l="l" t="t" r="r" b="b"/>
            <a:pathLst>
              <a:path w="1219200" h="457200">
                <a:moveTo>
                  <a:pt x="0" y="0"/>
                </a:moveTo>
                <a:lnTo>
                  <a:pt x="1219200" y="0"/>
                </a:lnTo>
                <a:lnTo>
                  <a:pt x="1219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00" y="33528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0"/>
                </a:moveTo>
                <a:lnTo>
                  <a:pt x="533400" y="0"/>
                </a:lnTo>
                <a:lnTo>
                  <a:pt x="5334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7645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Matrix Multiplication: Divide </a:t>
            </a:r>
            <a:r>
              <a:rPr sz="3600" dirty="0"/>
              <a:t>&amp;</a:t>
            </a:r>
            <a:r>
              <a:rPr sz="3600" spc="5" dirty="0"/>
              <a:t> </a:t>
            </a:r>
            <a:r>
              <a:rPr sz="3600" spc="-5" dirty="0"/>
              <a:t>Conquer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2971800" y="4953000"/>
            <a:ext cx="3352800" cy="762000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185420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1460"/>
              </a:spcBef>
              <a:tabLst>
                <a:tab pos="2338705" algn="l"/>
              </a:tabLst>
            </a:pP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12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4200" spc="-52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900" spc="-35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1900" spc="-3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spc="22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15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1900" spc="1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+	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1900" spc="-1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spc="44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30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92109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113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4" y="1143000"/>
                </a:moveTo>
                <a:lnTo>
                  <a:pt x="146823" y="1137969"/>
                </a:lnTo>
                <a:lnTo>
                  <a:pt x="106725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3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3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5" y="19363"/>
                </a:lnTo>
                <a:lnTo>
                  <a:pt x="146823" y="5031"/>
                </a:lnTo>
                <a:lnTo>
                  <a:pt x="19050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559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782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355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816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389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  <a:tabLst>
                <a:tab pos="1066165" algn="l"/>
              </a:tabLst>
            </a:pPr>
            <a:r>
              <a:rPr spc="15" dirty="0">
                <a:solidFill>
                  <a:srgbClr val="A50021"/>
                </a:solidFill>
              </a:rPr>
              <a:t>IDEA:	</a:t>
            </a:r>
            <a:r>
              <a:rPr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Divide</a:t>
            </a:r>
            <a:r>
              <a:rPr spc="-5" dirty="0">
                <a:solidFill>
                  <a:srgbClr val="FF0000"/>
                </a:solidFill>
              </a:rPr>
              <a:t> </a:t>
            </a:r>
            <a:r>
              <a:rPr spc="-10" dirty="0"/>
              <a:t>the </a:t>
            </a:r>
            <a:r>
              <a:rPr dirty="0">
                <a:solidFill>
                  <a:srgbClr val="0000FF"/>
                </a:solidFill>
              </a:rPr>
              <a:t>n x n </a:t>
            </a:r>
            <a:r>
              <a:rPr dirty="0"/>
              <a:t>matrix</a:t>
            </a:r>
            <a:r>
              <a:rPr spc="-10" dirty="0"/>
              <a:t> </a:t>
            </a:r>
            <a:r>
              <a:rPr spc="-15" dirty="0"/>
              <a:t>into</a:t>
            </a:r>
          </a:p>
          <a:p>
            <a:pPr marL="2755900">
              <a:lnSpc>
                <a:spcPct val="100000"/>
              </a:lnSpc>
              <a:spcBef>
                <a:spcPts val="680"/>
              </a:spcBef>
            </a:pPr>
            <a:r>
              <a:rPr dirty="0">
                <a:solidFill>
                  <a:srgbClr val="0000FF"/>
                </a:solidFill>
              </a:rPr>
              <a:t>2x2 </a:t>
            </a:r>
            <a:r>
              <a:rPr dirty="0"/>
              <a:t>matrix of </a:t>
            </a:r>
            <a:r>
              <a:rPr dirty="0">
                <a:solidFill>
                  <a:srgbClr val="0000FF"/>
                </a:solidFill>
              </a:rPr>
              <a:t>(n/2)x(n/2)</a:t>
            </a:r>
            <a:r>
              <a:rPr spc="-80" dirty="0">
                <a:solidFill>
                  <a:srgbClr val="0000FF"/>
                </a:solidFill>
              </a:rPr>
              <a:t> </a:t>
            </a:r>
            <a:r>
              <a:rPr spc="5" dirty="0"/>
              <a:t>submatrices</a:t>
            </a:r>
          </a:p>
          <a:p>
            <a:pPr marR="264160" algn="ctr">
              <a:lnSpc>
                <a:spcPct val="100000"/>
              </a:lnSpc>
              <a:spcBef>
                <a:spcPts val="2080"/>
              </a:spcBef>
              <a:tabLst>
                <a:tab pos="1904364" algn="l"/>
                <a:tab pos="3733165" algn="l"/>
              </a:tabLst>
            </a:pPr>
            <a:r>
              <a:rPr sz="2800" dirty="0">
                <a:solidFill>
                  <a:srgbClr val="0000FF"/>
                </a:solidFill>
              </a:rPr>
              <a:t>C	A	B</a:t>
            </a:r>
            <a:endParaRPr sz="2800"/>
          </a:p>
          <a:p>
            <a:pPr marR="222250" algn="ctr">
              <a:lnSpc>
                <a:spcPct val="100000"/>
              </a:lnSpc>
              <a:spcBef>
                <a:spcPts val="1640"/>
              </a:spcBef>
              <a:tabLst>
                <a:tab pos="1439545" algn="l"/>
                <a:tab pos="1871345" algn="l"/>
                <a:tab pos="3383915" algn="l"/>
                <a:tab pos="3671570" algn="l"/>
              </a:tabLst>
            </a:pPr>
            <a:r>
              <a:rPr sz="4800" spc="-810" baseline="-6076" dirty="0">
                <a:solidFill>
                  <a:srgbClr val="67AFBD"/>
                </a:solidFill>
              </a:rPr>
              <a:t>_</a:t>
            </a:r>
            <a:r>
              <a:rPr sz="4200" spc="-810" baseline="11904" dirty="0">
                <a:solidFill>
                  <a:srgbClr val="000090"/>
                </a:solidFill>
              </a:rPr>
              <a:t>c</a:t>
            </a:r>
            <a:r>
              <a:rPr sz="1900" spc="-540" dirty="0">
                <a:solidFill>
                  <a:srgbClr val="000090"/>
                </a:solidFill>
              </a:rPr>
              <a:t>1</a:t>
            </a:r>
            <a:r>
              <a:rPr sz="4800" spc="-810" baseline="-6076" dirty="0">
                <a:solidFill>
                  <a:srgbClr val="67AFBD"/>
                </a:solidFill>
              </a:rPr>
              <a:t>_</a:t>
            </a:r>
            <a:r>
              <a:rPr sz="1900" spc="-540" dirty="0">
                <a:solidFill>
                  <a:srgbClr val="000090"/>
                </a:solidFill>
              </a:rPr>
              <a:t>1</a:t>
            </a:r>
            <a:r>
              <a:rPr sz="1900" spc="185" dirty="0">
                <a:solidFill>
                  <a:srgbClr val="000090"/>
                </a:solidFill>
              </a:rPr>
              <a:t> </a:t>
            </a:r>
            <a:r>
              <a:rPr sz="4800" spc="-600" baseline="-6076" dirty="0">
                <a:solidFill>
                  <a:srgbClr val="67AFBD"/>
                </a:solidFill>
              </a:rPr>
              <a:t>_</a:t>
            </a:r>
            <a:r>
              <a:rPr sz="4200" spc="-600" baseline="11904" dirty="0">
                <a:solidFill>
                  <a:srgbClr val="000090"/>
                </a:solidFill>
              </a:rPr>
              <a:t>c</a:t>
            </a:r>
            <a:r>
              <a:rPr sz="4800" spc="-600" baseline="-6076" dirty="0">
                <a:solidFill>
                  <a:srgbClr val="67AFBD"/>
                </a:solidFill>
              </a:rPr>
              <a:t>_</a:t>
            </a:r>
            <a:r>
              <a:rPr sz="1900" spc="-400" dirty="0">
                <a:solidFill>
                  <a:srgbClr val="000090"/>
                </a:solidFill>
              </a:rPr>
              <a:t>12	</a:t>
            </a:r>
            <a:r>
              <a:rPr sz="4800" baseline="-35590" dirty="0"/>
              <a:t>=	</a:t>
            </a:r>
            <a:r>
              <a:rPr sz="4800" spc="-735" baseline="-6076" dirty="0">
                <a:solidFill>
                  <a:srgbClr val="67AFBD"/>
                </a:solidFill>
              </a:rPr>
              <a:t>_</a:t>
            </a:r>
            <a:r>
              <a:rPr sz="4200" spc="-735" baseline="11904" dirty="0">
                <a:solidFill>
                  <a:srgbClr val="000090"/>
                </a:solidFill>
              </a:rPr>
              <a:t>a</a:t>
            </a:r>
            <a:r>
              <a:rPr sz="1900" spc="-490" dirty="0">
                <a:solidFill>
                  <a:srgbClr val="000090"/>
                </a:solidFill>
              </a:rPr>
              <a:t>1</a:t>
            </a:r>
            <a:r>
              <a:rPr sz="4800" spc="-735" baseline="-6076" dirty="0">
                <a:solidFill>
                  <a:srgbClr val="67AFBD"/>
                </a:solidFill>
              </a:rPr>
              <a:t>_</a:t>
            </a:r>
            <a:r>
              <a:rPr sz="1900" spc="-490" dirty="0">
                <a:solidFill>
                  <a:srgbClr val="000090"/>
                </a:solidFill>
              </a:rPr>
              <a:t>1</a:t>
            </a:r>
            <a:r>
              <a:rPr sz="1900" spc="35" dirty="0">
                <a:solidFill>
                  <a:srgbClr val="000090"/>
                </a:solidFill>
              </a:rPr>
              <a:t> </a:t>
            </a:r>
            <a:r>
              <a:rPr sz="4800" spc="-525" baseline="-6076" dirty="0">
                <a:solidFill>
                  <a:srgbClr val="67AFBD"/>
                </a:solidFill>
              </a:rPr>
              <a:t>_</a:t>
            </a:r>
            <a:r>
              <a:rPr sz="4200" spc="-525" baseline="11904" dirty="0">
                <a:solidFill>
                  <a:srgbClr val="000090"/>
                </a:solidFill>
              </a:rPr>
              <a:t>a</a:t>
            </a:r>
            <a:r>
              <a:rPr sz="4800" spc="-525" baseline="-6076" dirty="0">
                <a:solidFill>
                  <a:srgbClr val="67AFBD"/>
                </a:solidFill>
              </a:rPr>
              <a:t>_</a:t>
            </a:r>
            <a:r>
              <a:rPr sz="1900" spc="-350" dirty="0">
                <a:solidFill>
                  <a:srgbClr val="000090"/>
                </a:solidFill>
              </a:rPr>
              <a:t>12	</a:t>
            </a:r>
            <a:r>
              <a:rPr sz="4800" b="1" baseline="-25173" dirty="0">
                <a:latin typeface="Times New Roman"/>
                <a:cs typeface="Times New Roman"/>
              </a:rPr>
              <a:t>.	</a:t>
            </a:r>
            <a:r>
              <a:rPr sz="4800" spc="-652" baseline="-6076" dirty="0">
                <a:solidFill>
                  <a:srgbClr val="67AFBD"/>
                </a:solidFill>
              </a:rPr>
              <a:t>_</a:t>
            </a:r>
            <a:r>
              <a:rPr sz="4200" spc="-652" baseline="11904" dirty="0">
                <a:solidFill>
                  <a:srgbClr val="000090"/>
                </a:solidFill>
              </a:rPr>
              <a:t>b</a:t>
            </a:r>
            <a:r>
              <a:rPr sz="4800" spc="-652" baseline="-6076" dirty="0">
                <a:solidFill>
                  <a:srgbClr val="67AFBD"/>
                </a:solidFill>
              </a:rPr>
              <a:t>_</a:t>
            </a:r>
            <a:r>
              <a:rPr sz="1900" spc="-434" dirty="0">
                <a:solidFill>
                  <a:srgbClr val="000090"/>
                </a:solidFill>
              </a:rPr>
              <a:t>11   </a:t>
            </a:r>
            <a:r>
              <a:rPr sz="1900" spc="-425" dirty="0">
                <a:solidFill>
                  <a:srgbClr val="000090"/>
                </a:solidFill>
              </a:rPr>
              <a:t> </a:t>
            </a:r>
            <a:r>
              <a:rPr sz="4800" spc="-427" baseline="-6076" dirty="0">
                <a:solidFill>
                  <a:srgbClr val="67AFBD"/>
                </a:solidFill>
              </a:rPr>
              <a:t>_</a:t>
            </a:r>
            <a:r>
              <a:rPr sz="4200" spc="-427" baseline="11904" dirty="0">
                <a:solidFill>
                  <a:srgbClr val="000090"/>
                </a:solidFill>
              </a:rPr>
              <a:t>b</a:t>
            </a:r>
            <a:r>
              <a:rPr sz="4800" spc="-427" baseline="-6076" dirty="0">
                <a:solidFill>
                  <a:srgbClr val="67AFBD"/>
                </a:solidFill>
              </a:rPr>
              <a:t>_</a:t>
            </a:r>
            <a:r>
              <a:rPr sz="1900" spc="-285" dirty="0">
                <a:solidFill>
                  <a:srgbClr val="000090"/>
                </a:solidFill>
              </a:rPr>
              <a:t>12</a:t>
            </a:r>
            <a:endParaRPr sz="1900">
              <a:latin typeface="Times New Roman"/>
              <a:cs typeface="Times New Roman"/>
            </a:endParaRPr>
          </a:p>
          <a:p>
            <a:pPr marR="146050" algn="ctr">
              <a:lnSpc>
                <a:spcPct val="100000"/>
              </a:lnSpc>
              <a:spcBef>
                <a:spcPts val="1360"/>
              </a:spcBef>
              <a:tabLst>
                <a:tab pos="685165" algn="l"/>
                <a:tab pos="1904364" algn="l"/>
                <a:tab pos="2590165" algn="l"/>
                <a:tab pos="3733165" algn="l"/>
                <a:tab pos="4418965" algn="l"/>
              </a:tabLst>
            </a:pPr>
            <a:r>
              <a:rPr sz="4200" baseline="11904" dirty="0">
                <a:solidFill>
                  <a:srgbClr val="000090"/>
                </a:solidFill>
              </a:rPr>
              <a:t>c</a:t>
            </a:r>
            <a:r>
              <a:rPr sz="1900" dirty="0">
                <a:solidFill>
                  <a:srgbClr val="000090"/>
                </a:solidFill>
              </a:rPr>
              <a:t>21	</a:t>
            </a:r>
            <a:r>
              <a:rPr sz="4200" baseline="11904" dirty="0">
                <a:solidFill>
                  <a:srgbClr val="000090"/>
                </a:solidFill>
              </a:rPr>
              <a:t>c</a:t>
            </a:r>
            <a:r>
              <a:rPr sz="1900" dirty="0">
                <a:solidFill>
                  <a:srgbClr val="000090"/>
                </a:solidFill>
              </a:rPr>
              <a:t>22	</a:t>
            </a:r>
            <a:r>
              <a:rPr sz="4200" baseline="11904" dirty="0">
                <a:solidFill>
                  <a:srgbClr val="000090"/>
                </a:solidFill>
              </a:rPr>
              <a:t>a</a:t>
            </a:r>
            <a:r>
              <a:rPr sz="1900" dirty="0">
                <a:solidFill>
                  <a:srgbClr val="000090"/>
                </a:solidFill>
              </a:rPr>
              <a:t>21	</a:t>
            </a:r>
            <a:r>
              <a:rPr sz="4200" baseline="11904" dirty="0">
                <a:solidFill>
                  <a:srgbClr val="000090"/>
                </a:solidFill>
              </a:rPr>
              <a:t>a</a:t>
            </a:r>
            <a:r>
              <a:rPr sz="1900" dirty="0">
                <a:solidFill>
                  <a:srgbClr val="000090"/>
                </a:solidFill>
              </a:rPr>
              <a:t>22	</a:t>
            </a:r>
            <a:r>
              <a:rPr sz="4200" spc="22" baseline="11904" dirty="0">
                <a:solidFill>
                  <a:srgbClr val="000090"/>
                </a:solidFill>
              </a:rPr>
              <a:t>b</a:t>
            </a:r>
            <a:r>
              <a:rPr sz="1900" spc="15" dirty="0">
                <a:solidFill>
                  <a:srgbClr val="000090"/>
                </a:solidFill>
              </a:rPr>
              <a:t>21	</a:t>
            </a:r>
            <a:r>
              <a:rPr sz="4200" spc="44" baseline="11904" dirty="0">
                <a:solidFill>
                  <a:srgbClr val="000090"/>
                </a:solidFill>
              </a:rPr>
              <a:t>b</a:t>
            </a:r>
            <a:r>
              <a:rPr sz="1900" spc="30" dirty="0">
                <a:solidFill>
                  <a:srgbClr val="000090"/>
                </a:solidFill>
              </a:rPr>
              <a:t>22</a:t>
            </a:r>
            <a:endParaRPr sz="1900"/>
          </a:p>
        </p:txBody>
      </p:sp>
      <p:sp>
        <p:nvSpPr>
          <p:cNvPr id="15" name="object 15"/>
          <p:cNvSpPr txBox="1"/>
          <p:nvPr/>
        </p:nvSpPr>
        <p:spPr>
          <a:xfrm>
            <a:off x="4463772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63997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6200" y="3962400"/>
            <a:ext cx="1219200" cy="457200"/>
          </a:xfrm>
          <a:custGeom>
            <a:avLst/>
            <a:gdLst/>
            <a:ahLst/>
            <a:cxnLst/>
            <a:rect l="l" t="t" r="r" b="b"/>
            <a:pathLst>
              <a:path w="1219200" h="457200">
                <a:moveTo>
                  <a:pt x="0" y="0"/>
                </a:moveTo>
                <a:lnTo>
                  <a:pt x="1219200" y="0"/>
                </a:lnTo>
                <a:lnTo>
                  <a:pt x="1219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15000" y="3352800"/>
            <a:ext cx="533400" cy="1066800"/>
          </a:xfrm>
          <a:custGeom>
            <a:avLst/>
            <a:gdLst/>
            <a:ahLst/>
            <a:cxnLst/>
            <a:rect l="l" t="t" r="r" b="b"/>
            <a:pathLst>
              <a:path w="533400" h="1066800">
                <a:moveTo>
                  <a:pt x="0" y="0"/>
                </a:moveTo>
                <a:lnTo>
                  <a:pt x="533400" y="0"/>
                </a:lnTo>
                <a:lnTo>
                  <a:pt x="5334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1200" y="39624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0"/>
                </a:moveTo>
                <a:lnTo>
                  <a:pt x="533400" y="0"/>
                </a:lnTo>
                <a:lnTo>
                  <a:pt x="5334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7645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Matrix Multiplication: Divide </a:t>
            </a:r>
            <a:r>
              <a:rPr sz="3600" dirty="0"/>
              <a:t>&amp;</a:t>
            </a:r>
            <a:r>
              <a:rPr sz="3600" spc="5" dirty="0"/>
              <a:t> </a:t>
            </a:r>
            <a:r>
              <a:rPr sz="3600" spc="-5" dirty="0"/>
              <a:t>Conquer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2971800" y="4953000"/>
            <a:ext cx="3352800" cy="762000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185420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1460"/>
              </a:spcBef>
              <a:tabLst>
                <a:tab pos="2338705" algn="l"/>
              </a:tabLst>
            </a:pP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21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= 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21</a:t>
            </a:r>
            <a:r>
              <a:rPr sz="1900" spc="-35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spc="-3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-20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1900" spc="15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+	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r>
              <a:rPr sz="1900" spc="-1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spc="44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30" dirty="0">
                <a:solidFill>
                  <a:srgbClr val="0000FF"/>
                </a:solidFill>
                <a:latin typeface="Times New Roman"/>
                <a:cs typeface="Times New Roman"/>
              </a:rPr>
              <a:t>21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63772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92109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113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4" y="1143000"/>
                </a:moveTo>
                <a:lnTo>
                  <a:pt x="146823" y="1137969"/>
                </a:lnTo>
                <a:lnTo>
                  <a:pt x="106725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3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3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5" y="19363"/>
                </a:lnTo>
                <a:lnTo>
                  <a:pt x="146823" y="5031"/>
                </a:lnTo>
                <a:lnTo>
                  <a:pt x="19050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559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782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355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816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389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  <a:tabLst>
                <a:tab pos="1066165" algn="l"/>
              </a:tabLst>
            </a:pPr>
            <a:r>
              <a:rPr spc="15" dirty="0">
                <a:solidFill>
                  <a:srgbClr val="A50021"/>
                </a:solidFill>
              </a:rPr>
              <a:t>IDEA:	</a:t>
            </a:r>
            <a:r>
              <a:rPr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Divide</a:t>
            </a:r>
            <a:r>
              <a:rPr spc="-5" dirty="0">
                <a:solidFill>
                  <a:srgbClr val="FF0000"/>
                </a:solidFill>
              </a:rPr>
              <a:t> </a:t>
            </a:r>
            <a:r>
              <a:rPr spc="-10" dirty="0"/>
              <a:t>the </a:t>
            </a:r>
            <a:r>
              <a:rPr dirty="0">
                <a:solidFill>
                  <a:srgbClr val="0000FF"/>
                </a:solidFill>
              </a:rPr>
              <a:t>n x n </a:t>
            </a:r>
            <a:r>
              <a:rPr dirty="0"/>
              <a:t>matrix</a:t>
            </a:r>
            <a:r>
              <a:rPr spc="-10" dirty="0"/>
              <a:t> </a:t>
            </a:r>
            <a:r>
              <a:rPr spc="-15" dirty="0"/>
              <a:t>into</a:t>
            </a:r>
          </a:p>
          <a:p>
            <a:pPr marL="2755900">
              <a:lnSpc>
                <a:spcPct val="100000"/>
              </a:lnSpc>
              <a:spcBef>
                <a:spcPts val="680"/>
              </a:spcBef>
            </a:pPr>
            <a:r>
              <a:rPr dirty="0">
                <a:solidFill>
                  <a:srgbClr val="0000FF"/>
                </a:solidFill>
              </a:rPr>
              <a:t>2x2 </a:t>
            </a:r>
            <a:r>
              <a:rPr dirty="0"/>
              <a:t>matrix of </a:t>
            </a:r>
            <a:r>
              <a:rPr dirty="0">
                <a:solidFill>
                  <a:srgbClr val="0000FF"/>
                </a:solidFill>
              </a:rPr>
              <a:t>(n/2)x(n/2)</a:t>
            </a:r>
            <a:r>
              <a:rPr spc="-80" dirty="0">
                <a:solidFill>
                  <a:srgbClr val="0000FF"/>
                </a:solidFill>
              </a:rPr>
              <a:t> </a:t>
            </a:r>
            <a:r>
              <a:rPr spc="5" dirty="0"/>
              <a:t>submatrices</a:t>
            </a:r>
          </a:p>
          <a:p>
            <a:pPr marR="264160" algn="ctr">
              <a:lnSpc>
                <a:spcPct val="100000"/>
              </a:lnSpc>
              <a:spcBef>
                <a:spcPts val="2080"/>
              </a:spcBef>
              <a:tabLst>
                <a:tab pos="1904364" algn="l"/>
                <a:tab pos="3733165" algn="l"/>
              </a:tabLst>
            </a:pPr>
            <a:r>
              <a:rPr sz="2800" dirty="0">
                <a:solidFill>
                  <a:srgbClr val="0000FF"/>
                </a:solidFill>
              </a:rPr>
              <a:t>C	A	B</a:t>
            </a:r>
            <a:endParaRPr sz="2800"/>
          </a:p>
          <a:p>
            <a:pPr marR="222250" algn="ctr">
              <a:lnSpc>
                <a:spcPct val="100000"/>
              </a:lnSpc>
              <a:spcBef>
                <a:spcPts val="1640"/>
              </a:spcBef>
              <a:tabLst>
                <a:tab pos="1439545" algn="l"/>
                <a:tab pos="1871345" algn="l"/>
                <a:tab pos="3383915" algn="l"/>
                <a:tab pos="3671570" algn="l"/>
              </a:tabLst>
            </a:pPr>
            <a:r>
              <a:rPr sz="4800" spc="-810" baseline="-6076" dirty="0">
                <a:solidFill>
                  <a:srgbClr val="67AFBD"/>
                </a:solidFill>
              </a:rPr>
              <a:t>_</a:t>
            </a:r>
            <a:r>
              <a:rPr sz="4200" spc="-810" baseline="11904" dirty="0">
                <a:solidFill>
                  <a:srgbClr val="000090"/>
                </a:solidFill>
              </a:rPr>
              <a:t>c</a:t>
            </a:r>
            <a:r>
              <a:rPr sz="1900" spc="-540" dirty="0">
                <a:solidFill>
                  <a:srgbClr val="000090"/>
                </a:solidFill>
              </a:rPr>
              <a:t>1</a:t>
            </a:r>
            <a:r>
              <a:rPr sz="4800" spc="-810" baseline="-6076" dirty="0">
                <a:solidFill>
                  <a:srgbClr val="67AFBD"/>
                </a:solidFill>
              </a:rPr>
              <a:t>_</a:t>
            </a:r>
            <a:r>
              <a:rPr sz="1900" spc="-540" dirty="0">
                <a:solidFill>
                  <a:srgbClr val="000090"/>
                </a:solidFill>
              </a:rPr>
              <a:t>1</a:t>
            </a:r>
            <a:r>
              <a:rPr sz="1900" spc="185" dirty="0">
                <a:solidFill>
                  <a:srgbClr val="000090"/>
                </a:solidFill>
              </a:rPr>
              <a:t> </a:t>
            </a:r>
            <a:r>
              <a:rPr sz="4800" spc="-600" baseline="-6076" dirty="0">
                <a:solidFill>
                  <a:srgbClr val="67AFBD"/>
                </a:solidFill>
              </a:rPr>
              <a:t>_</a:t>
            </a:r>
            <a:r>
              <a:rPr sz="4200" spc="-600" baseline="11904" dirty="0">
                <a:solidFill>
                  <a:srgbClr val="000090"/>
                </a:solidFill>
              </a:rPr>
              <a:t>c</a:t>
            </a:r>
            <a:r>
              <a:rPr sz="4800" spc="-600" baseline="-6076" dirty="0">
                <a:solidFill>
                  <a:srgbClr val="67AFBD"/>
                </a:solidFill>
              </a:rPr>
              <a:t>_</a:t>
            </a:r>
            <a:r>
              <a:rPr sz="1900" spc="-400" dirty="0">
                <a:solidFill>
                  <a:srgbClr val="000090"/>
                </a:solidFill>
              </a:rPr>
              <a:t>12	</a:t>
            </a:r>
            <a:r>
              <a:rPr sz="4800" baseline="-35590" dirty="0"/>
              <a:t>=	</a:t>
            </a:r>
            <a:r>
              <a:rPr sz="4800" spc="-735" baseline="-6076" dirty="0">
                <a:solidFill>
                  <a:srgbClr val="67AFBD"/>
                </a:solidFill>
              </a:rPr>
              <a:t>_</a:t>
            </a:r>
            <a:r>
              <a:rPr sz="4200" spc="-735" baseline="11904" dirty="0">
                <a:solidFill>
                  <a:srgbClr val="000090"/>
                </a:solidFill>
              </a:rPr>
              <a:t>a</a:t>
            </a:r>
            <a:r>
              <a:rPr sz="1900" spc="-490" dirty="0">
                <a:solidFill>
                  <a:srgbClr val="000090"/>
                </a:solidFill>
              </a:rPr>
              <a:t>1</a:t>
            </a:r>
            <a:r>
              <a:rPr sz="4800" spc="-735" baseline="-6076" dirty="0">
                <a:solidFill>
                  <a:srgbClr val="67AFBD"/>
                </a:solidFill>
              </a:rPr>
              <a:t>_</a:t>
            </a:r>
            <a:r>
              <a:rPr sz="1900" spc="-490" dirty="0">
                <a:solidFill>
                  <a:srgbClr val="000090"/>
                </a:solidFill>
              </a:rPr>
              <a:t>1</a:t>
            </a:r>
            <a:r>
              <a:rPr sz="1900" spc="35" dirty="0">
                <a:solidFill>
                  <a:srgbClr val="000090"/>
                </a:solidFill>
              </a:rPr>
              <a:t> </a:t>
            </a:r>
            <a:r>
              <a:rPr sz="4800" spc="-525" baseline="-6076" dirty="0">
                <a:solidFill>
                  <a:srgbClr val="67AFBD"/>
                </a:solidFill>
              </a:rPr>
              <a:t>_</a:t>
            </a:r>
            <a:r>
              <a:rPr sz="4200" spc="-525" baseline="11904" dirty="0">
                <a:solidFill>
                  <a:srgbClr val="000090"/>
                </a:solidFill>
              </a:rPr>
              <a:t>a</a:t>
            </a:r>
            <a:r>
              <a:rPr sz="4800" spc="-525" baseline="-6076" dirty="0">
                <a:solidFill>
                  <a:srgbClr val="67AFBD"/>
                </a:solidFill>
              </a:rPr>
              <a:t>_</a:t>
            </a:r>
            <a:r>
              <a:rPr sz="1900" spc="-350" dirty="0">
                <a:solidFill>
                  <a:srgbClr val="000090"/>
                </a:solidFill>
              </a:rPr>
              <a:t>12	</a:t>
            </a:r>
            <a:r>
              <a:rPr sz="4800" b="1" baseline="-25173" dirty="0">
                <a:latin typeface="Times New Roman"/>
                <a:cs typeface="Times New Roman"/>
              </a:rPr>
              <a:t>.	</a:t>
            </a:r>
            <a:r>
              <a:rPr sz="4800" spc="-652" baseline="-6076" dirty="0">
                <a:solidFill>
                  <a:srgbClr val="67AFBD"/>
                </a:solidFill>
              </a:rPr>
              <a:t>_</a:t>
            </a:r>
            <a:r>
              <a:rPr sz="4200" spc="-652" baseline="11904" dirty="0">
                <a:solidFill>
                  <a:srgbClr val="000090"/>
                </a:solidFill>
              </a:rPr>
              <a:t>b</a:t>
            </a:r>
            <a:r>
              <a:rPr sz="4800" spc="-652" baseline="-6076" dirty="0">
                <a:solidFill>
                  <a:srgbClr val="67AFBD"/>
                </a:solidFill>
              </a:rPr>
              <a:t>_</a:t>
            </a:r>
            <a:r>
              <a:rPr sz="1900" spc="-434" dirty="0">
                <a:solidFill>
                  <a:srgbClr val="000090"/>
                </a:solidFill>
              </a:rPr>
              <a:t>11   </a:t>
            </a:r>
            <a:r>
              <a:rPr sz="1900" spc="-425" dirty="0">
                <a:solidFill>
                  <a:srgbClr val="000090"/>
                </a:solidFill>
              </a:rPr>
              <a:t> </a:t>
            </a:r>
            <a:r>
              <a:rPr sz="4800" spc="-427" baseline="-6076" dirty="0">
                <a:solidFill>
                  <a:srgbClr val="67AFBD"/>
                </a:solidFill>
              </a:rPr>
              <a:t>_</a:t>
            </a:r>
            <a:r>
              <a:rPr sz="4200" spc="-427" baseline="11904" dirty="0">
                <a:solidFill>
                  <a:srgbClr val="000090"/>
                </a:solidFill>
              </a:rPr>
              <a:t>b</a:t>
            </a:r>
            <a:r>
              <a:rPr sz="4800" spc="-427" baseline="-6076" dirty="0">
                <a:solidFill>
                  <a:srgbClr val="67AFBD"/>
                </a:solidFill>
              </a:rPr>
              <a:t>_</a:t>
            </a:r>
            <a:r>
              <a:rPr sz="1900" spc="-285" dirty="0">
                <a:solidFill>
                  <a:srgbClr val="000090"/>
                </a:solidFill>
              </a:rPr>
              <a:t>12</a:t>
            </a:r>
            <a:endParaRPr sz="1900">
              <a:latin typeface="Times New Roman"/>
              <a:cs typeface="Times New Roman"/>
            </a:endParaRPr>
          </a:p>
          <a:p>
            <a:pPr marR="146050" algn="ctr">
              <a:lnSpc>
                <a:spcPct val="100000"/>
              </a:lnSpc>
              <a:spcBef>
                <a:spcPts val="1360"/>
              </a:spcBef>
              <a:tabLst>
                <a:tab pos="685165" algn="l"/>
                <a:tab pos="1904364" algn="l"/>
                <a:tab pos="2590165" algn="l"/>
                <a:tab pos="3733165" algn="l"/>
                <a:tab pos="4418965" algn="l"/>
              </a:tabLst>
            </a:pPr>
            <a:r>
              <a:rPr sz="4200" baseline="11904" dirty="0">
                <a:solidFill>
                  <a:srgbClr val="000090"/>
                </a:solidFill>
              </a:rPr>
              <a:t>c</a:t>
            </a:r>
            <a:r>
              <a:rPr sz="1900" dirty="0">
                <a:solidFill>
                  <a:srgbClr val="000090"/>
                </a:solidFill>
              </a:rPr>
              <a:t>21	</a:t>
            </a:r>
            <a:r>
              <a:rPr sz="4200" baseline="11904" dirty="0">
                <a:solidFill>
                  <a:srgbClr val="000090"/>
                </a:solidFill>
              </a:rPr>
              <a:t>c</a:t>
            </a:r>
            <a:r>
              <a:rPr sz="1900" dirty="0">
                <a:solidFill>
                  <a:srgbClr val="000090"/>
                </a:solidFill>
              </a:rPr>
              <a:t>22	</a:t>
            </a:r>
            <a:r>
              <a:rPr sz="4200" baseline="11904" dirty="0">
                <a:solidFill>
                  <a:srgbClr val="000090"/>
                </a:solidFill>
              </a:rPr>
              <a:t>a</a:t>
            </a:r>
            <a:r>
              <a:rPr sz="1900" dirty="0">
                <a:solidFill>
                  <a:srgbClr val="000090"/>
                </a:solidFill>
              </a:rPr>
              <a:t>21	</a:t>
            </a:r>
            <a:r>
              <a:rPr sz="4200" baseline="11904" dirty="0">
                <a:solidFill>
                  <a:srgbClr val="000090"/>
                </a:solidFill>
              </a:rPr>
              <a:t>a</a:t>
            </a:r>
            <a:r>
              <a:rPr sz="1900" dirty="0">
                <a:solidFill>
                  <a:srgbClr val="000090"/>
                </a:solidFill>
              </a:rPr>
              <a:t>22	</a:t>
            </a:r>
            <a:r>
              <a:rPr sz="4200" spc="22" baseline="11904" dirty="0">
                <a:solidFill>
                  <a:srgbClr val="000090"/>
                </a:solidFill>
              </a:rPr>
              <a:t>b</a:t>
            </a:r>
            <a:r>
              <a:rPr sz="1900" spc="15" dirty="0">
                <a:solidFill>
                  <a:srgbClr val="000090"/>
                </a:solidFill>
              </a:rPr>
              <a:t>21	</a:t>
            </a:r>
            <a:r>
              <a:rPr sz="4200" spc="44" baseline="11904" dirty="0">
                <a:solidFill>
                  <a:srgbClr val="000090"/>
                </a:solidFill>
              </a:rPr>
              <a:t>b</a:t>
            </a:r>
            <a:r>
              <a:rPr sz="1900" spc="30" dirty="0">
                <a:solidFill>
                  <a:srgbClr val="000090"/>
                </a:solidFill>
              </a:rPr>
              <a:t>22</a:t>
            </a:r>
            <a:endParaRPr sz="1900"/>
          </a:p>
        </p:txBody>
      </p:sp>
      <p:sp>
        <p:nvSpPr>
          <p:cNvPr id="16" name="object 16"/>
          <p:cNvSpPr txBox="1"/>
          <p:nvPr/>
        </p:nvSpPr>
        <p:spPr>
          <a:xfrm>
            <a:off x="6263997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0800" y="3352800"/>
            <a:ext cx="533400" cy="1066800"/>
          </a:xfrm>
          <a:custGeom>
            <a:avLst/>
            <a:gdLst/>
            <a:ahLst/>
            <a:cxnLst/>
            <a:rect l="l" t="t" r="r" b="b"/>
            <a:pathLst>
              <a:path w="533400" h="1066800">
                <a:moveTo>
                  <a:pt x="0" y="0"/>
                </a:moveTo>
                <a:lnTo>
                  <a:pt x="533400" y="0"/>
                </a:lnTo>
                <a:lnTo>
                  <a:pt x="5334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6200" y="3962400"/>
            <a:ext cx="1219200" cy="457200"/>
          </a:xfrm>
          <a:custGeom>
            <a:avLst/>
            <a:gdLst/>
            <a:ahLst/>
            <a:cxnLst/>
            <a:rect l="l" t="t" r="r" b="b"/>
            <a:pathLst>
              <a:path w="1219200" h="457200">
                <a:moveTo>
                  <a:pt x="0" y="0"/>
                </a:moveTo>
                <a:lnTo>
                  <a:pt x="1219200" y="0"/>
                </a:lnTo>
                <a:lnTo>
                  <a:pt x="1219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00" y="39624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0"/>
                </a:moveTo>
                <a:lnTo>
                  <a:pt x="533400" y="0"/>
                </a:lnTo>
                <a:lnTo>
                  <a:pt x="5334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7645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Matrix Multiplication: Divide </a:t>
            </a:r>
            <a:r>
              <a:rPr sz="3600" dirty="0"/>
              <a:t>&amp;</a:t>
            </a:r>
            <a:r>
              <a:rPr sz="3600" spc="5" dirty="0"/>
              <a:t> </a:t>
            </a:r>
            <a:r>
              <a:rPr sz="3600" spc="-5" dirty="0"/>
              <a:t>Conquer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2971800" y="4953000"/>
            <a:ext cx="3352800" cy="762000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185420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1460"/>
              </a:spcBef>
              <a:tabLst>
                <a:tab pos="2351405" algn="l"/>
              </a:tabLst>
            </a:pP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22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= 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21</a:t>
            </a:r>
            <a:r>
              <a:rPr sz="1900" spc="-37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spc="22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15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1900" spc="1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+	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r>
              <a:rPr sz="1900" spc="-1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spc="44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30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92109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113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4" y="1143000"/>
                </a:moveTo>
                <a:lnTo>
                  <a:pt x="146823" y="1137969"/>
                </a:lnTo>
                <a:lnTo>
                  <a:pt x="106725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3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3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5" y="19363"/>
                </a:lnTo>
                <a:lnTo>
                  <a:pt x="146823" y="5031"/>
                </a:lnTo>
                <a:lnTo>
                  <a:pt x="19050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559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782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355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816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38950" y="32829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  <a:tabLst>
                <a:tab pos="1066165" algn="l"/>
              </a:tabLst>
            </a:pPr>
            <a:r>
              <a:rPr spc="15" dirty="0">
                <a:solidFill>
                  <a:srgbClr val="A50021"/>
                </a:solidFill>
              </a:rPr>
              <a:t>IDEA:	</a:t>
            </a:r>
            <a:r>
              <a:rPr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Divide</a:t>
            </a:r>
            <a:r>
              <a:rPr spc="-5" dirty="0">
                <a:solidFill>
                  <a:srgbClr val="FF0000"/>
                </a:solidFill>
              </a:rPr>
              <a:t> </a:t>
            </a:r>
            <a:r>
              <a:rPr spc="-10" dirty="0"/>
              <a:t>the </a:t>
            </a:r>
            <a:r>
              <a:rPr dirty="0">
                <a:solidFill>
                  <a:srgbClr val="0000FF"/>
                </a:solidFill>
              </a:rPr>
              <a:t>n x n </a:t>
            </a:r>
            <a:r>
              <a:rPr dirty="0"/>
              <a:t>matrix</a:t>
            </a:r>
            <a:r>
              <a:rPr spc="-10" dirty="0"/>
              <a:t> </a:t>
            </a:r>
            <a:r>
              <a:rPr spc="-15" dirty="0"/>
              <a:t>into</a:t>
            </a:r>
          </a:p>
          <a:p>
            <a:pPr marL="2755900">
              <a:lnSpc>
                <a:spcPct val="100000"/>
              </a:lnSpc>
              <a:spcBef>
                <a:spcPts val="680"/>
              </a:spcBef>
            </a:pPr>
            <a:r>
              <a:rPr dirty="0">
                <a:solidFill>
                  <a:srgbClr val="0000FF"/>
                </a:solidFill>
              </a:rPr>
              <a:t>2x2 </a:t>
            </a:r>
            <a:r>
              <a:rPr dirty="0"/>
              <a:t>matrix of </a:t>
            </a:r>
            <a:r>
              <a:rPr dirty="0">
                <a:solidFill>
                  <a:srgbClr val="0000FF"/>
                </a:solidFill>
              </a:rPr>
              <a:t>(n/2)x(n/2)</a:t>
            </a:r>
            <a:r>
              <a:rPr spc="-80" dirty="0">
                <a:solidFill>
                  <a:srgbClr val="0000FF"/>
                </a:solidFill>
              </a:rPr>
              <a:t> </a:t>
            </a:r>
            <a:r>
              <a:rPr spc="5" dirty="0"/>
              <a:t>submatrices</a:t>
            </a:r>
          </a:p>
          <a:p>
            <a:pPr marR="264160" algn="ctr">
              <a:lnSpc>
                <a:spcPct val="100000"/>
              </a:lnSpc>
              <a:spcBef>
                <a:spcPts val="2080"/>
              </a:spcBef>
              <a:tabLst>
                <a:tab pos="1904364" algn="l"/>
                <a:tab pos="3733165" algn="l"/>
              </a:tabLst>
            </a:pPr>
            <a:r>
              <a:rPr sz="2800" dirty="0">
                <a:solidFill>
                  <a:srgbClr val="0000FF"/>
                </a:solidFill>
              </a:rPr>
              <a:t>C	A	B</a:t>
            </a:r>
            <a:endParaRPr sz="2800"/>
          </a:p>
          <a:p>
            <a:pPr marR="222250" algn="ctr">
              <a:lnSpc>
                <a:spcPct val="100000"/>
              </a:lnSpc>
              <a:spcBef>
                <a:spcPts val="1640"/>
              </a:spcBef>
              <a:tabLst>
                <a:tab pos="1439545" algn="l"/>
                <a:tab pos="1871345" algn="l"/>
                <a:tab pos="3383915" algn="l"/>
                <a:tab pos="3671570" algn="l"/>
              </a:tabLst>
            </a:pPr>
            <a:r>
              <a:rPr sz="4800" spc="-810" baseline="-6076" dirty="0">
                <a:solidFill>
                  <a:srgbClr val="67AFBD"/>
                </a:solidFill>
              </a:rPr>
              <a:t>_</a:t>
            </a:r>
            <a:r>
              <a:rPr sz="4200" spc="-810" baseline="11904" dirty="0">
                <a:solidFill>
                  <a:srgbClr val="000090"/>
                </a:solidFill>
              </a:rPr>
              <a:t>c</a:t>
            </a:r>
            <a:r>
              <a:rPr sz="1900" spc="-540" dirty="0">
                <a:solidFill>
                  <a:srgbClr val="000090"/>
                </a:solidFill>
              </a:rPr>
              <a:t>1</a:t>
            </a:r>
            <a:r>
              <a:rPr sz="4800" spc="-810" baseline="-6076" dirty="0">
                <a:solidFill>
                  <a:srgbClr val="67AFBD"/>
                </a:solidFill>
              </a:rPr>
              <a:t>_</a:t>
            </a:r>
            <a:r>
              <a:rPr sz="1900" spc="-540" dirty="0">
                <a:solidFill>
                  <a:srgbClr val="000090"/>
                </a:solidFill>
              </a:rPr>
              <a:t>1</a:t>
            </a:r>
            <a:r>
              <a:rPr sz="1900" spc="185" dirty="0">
                <a:solidFill>
                  <a:srgbClr val="000090"/>
                </a:solidFill>
              </a:rPr>
              <a:t> </a:t>
            </a:r>
            <a:r>
              <a:rPr sz="4800" spc="-600" baseline="-6076" dirty="0">
                <a:solidFill>
                  <a:srgbClr val="67AFBD"/>
                </a:solidFill>
              </a:rPr>
              <a:t>_</a:t>
            </a:r>
            <a:r>
              <a:rPr sz="4200" spc="-600" baseline="11904" dirty="0">
                <a:solidFill>
                  <a:srgbClr val="000090"/>
                </a:solidFill>
              </a:rPr>
              <a:t>c</a:t>
            </a:r>
            <a:r>
              <a:rPr sz="4800" spc="-600" baseline="-6076" dirty="0">
                <a:solidFill>
                  <a:srgbClr val="67AFBD"/>
                </a:solidFill>
              </a:rPr>
              <a:t>_</a:t>
            </a:r>
            <a:r>
              <a:rPr sz="1900" spc="-400" dirty="0">
                <a:solidFill>
                  <a:srgbClr val="000090"/>
                </a:solidFill>
              </a:rPr>
              <a:t>12	</a:t>
            </a:r>
            <a:r>
              <a:rPr sz="4800" baseline="-35590" dirty="0"/>
              <a:t>=	</a:t>
            </a:r>
            <a:r>
              <a:rPr sz="4800" spc="-735" baseline="-6076" dirty="0">
                <a:solidFill>
                  <a:srgbClr val="67AFBD"/>
                </a:solidFill>
              </a:rPr>
              <a:t>_</a:t>
            </a:r>
            <a:r>
              <a:rPr sz="4200" spc="-735" baseline="11904" dirty="0">
                <a:solidFill>
                  <a:srgbClr val="000090"/>
                </a:solidFill>
              </a:rPr>
              <a:t>a</a:t>
            </a:r>
            <a:r>
              <a:rPr sz="1900" spc="-490" dirty="0">
                <a:solidFill>
                  <a:srgbClr val="000090"/>
                </a:solidFill>
              </a:rPr>
              <a:t>1</a:t>
            </a:r>
            <a:r>
              <a:rPr sz="4800" spc="-735" baseline="-6076" dirty="0">
                <a:solidFill>
                  <a:srgbClr val="67AFBD"/>
                </a:solidFill>
              </a:rPr>
              <a:t>_</a:t>
            </a:r>
            <a:r>
              <a:rPr sz="1900" spc="-490" dirty="0">
                <a:solidFill>
                  <a:srgbClr val="000090"/>
                </a:solidFill>
              </a:rPr>
              <a:t>1</a:t>
            </a:r>
            <a:r>
              <a:rPr sz="1900" spc="35" dirty="0">
                <a:solidFill>
                  <a:srgbClr val="000090"/>
                </a:solidFill>
              </a:rPr>
              <a:t> </a:t>
            </a:r>
            <a:r>
              <a:rPr sz="4800" spc="-525" baseline="-6076" dirty="0">
                <a:solidFill>
                  <a:srgbClr val="67AFBD"/>
                </a:solidFill>
              </a:rPr>
              <a:t>_</a:t>
            </a:r>
            <a:r>
              <a:rPr sz="4200" spc="-525" baseline="11904" dirty="0">
                <a:solidFill>
                  <a:srgbClr val="000090"/>
                </a:solidFill>
              </a:rPr>
              <a:t>a</a:t>
            </a:r>
            <a:r>
              <a:rPr sz="4800" spc="-525" baseline="-6076" dirty="0">
                <a:solidFill>
                  <a:srgbClr val="67AFBD"/>
                </a:solidFill>
              </a:rPr>
              <a:t>_</a:t>
            </a:r>
            <a:r>
              <a:rPr sz="1900" spc="-350" dirty="0">
                <a:solidFill>
                  <a:srgbClr val="000090"/>
                </a:solidFill>
              </a:rPr>
              <a:t>12	</a:t>
            </a:r>
            <a:r>
              <a:rPr sz="4800" b="1" baseline="-25173" dirty="0">
                <a:latin typeface="Times New Roman"/>
                <a:cs typeface="Times New Roman"/>
              </a:rPr>
              <a:t>.	</a:t>
            </a:r>
            <a:r>
              <a:rPr sz="4800" spc="-652" baseline="-6076" dirty="0">
                <a:solidFill>
                  <a:srgbClr val="67AFBD"/>
                </a:solidFill>
              </a:rPr>
              <a:t>_</a:t>
            </a:r>
            <a:r>
              <a:rPr sz="4200" spc="-652" baseline="11904" dirty="0">
                <a:solidFill>
                  <a:srgbClr val="000090"/>
                </a:solidFill>
              </a:rPr>
              <a:t>b</a:t>
            </a:r>
            <a:r>
              <a:rPr sz="4800" spc="-652" baseline="-6076" dirty="0">
                <a:solidFill>
                  <a:srgbClr val="67AFBD"/>
                </a:solidFill>
              </a:rPr>
              <a:t>_</a:t>
            </a:r>
            <a:r>
              <a:rPr sz="1900" spc="-434" dirty="0">
                <a:solidFill>
                  <a:srgbClr val="000090"/>
                </a:solidFill>
              </a:rPr>
              <a:t>11   </a:t>
            </a:r>
            <a:r>
              <a:rPr sz="1900" spc="-425" dirty="0">
                <a:solidFill>
                  <a:srgbClr val="000090"/>
                </a:solidFill>
              </a:rPr>
              <a:t> </a:t>
            </a:r>
            <a:r>
              <a:rPr sz="4800" spc="-427" baseline="-6076" dirty="0">
                <a:solidFill>
                  <a:srgbClr val="67AFBD"/>
                </a:solidFill>
              </a:rPr>
              <a:t>_</a:t>
            </a:r>
            <a:r>
              <a:rPr sz="4200" spc="-427" baseline="11904" dirty="0">
                <a:solidFill>
                  <a:srgbClr val="000090"/>
                </a:solidFill>
              </a:rPr>
              <a:t>b</a:t>
            </a:r>
            <a:r>
              <a:rPr sz="4800" spc="-427" baseline="-6076" dirty="0">
                <a:solidFill>
                  <a:srgbClr val="67AFBD"/>
                </a:solidFill>
              </a:rPr>
              <a:t>_</a:t>
            </a:r>
            <a:r>
              <a:rPr sz="1900" spc="-285" dirty="0">
                <a:solidFill>
                  <a:srgbClr val="000090"/>
                </a:solidFill>
              </a:rPr>
              <a:t>12</a:t>
            </a:r>
            <a:endParaRPr sz="1900">
              <a:latin typeface="Times New Roman"/>
              <a:cs typeface="Times New Roman"/>
            </a:endParaRPr>
          </a:p>
          <a:p>
            <a:pPr marR="146050" algn="ctr">
              <a:lnSpc>
                <a:spcPct val="100000"/>
              </a:lnSpc>
              <a:spcBef>
                <a:spcPts val="1360"/>
              </a:spcBef>
              <a:tabLst>
                <a:tab pos="685165" algn="l"/>
                <a:tab pos="1904364" algn="l"/>
                <a:tab pos="2590165" algn="l"/>
                <a:tab pos="3733165" algn="l"/>
                <a:tab pos="4418965" algn="l"/>
              </a:tabLst>
            </a:pPr>
            <a:r>
              <a:rPr sz="4200" baseline="11904" dirty="0">
                <a:solidFill>
                  <a:srgbClr val="000090"/>
                </a:solidFill>
              </a:rPr>
              <a:t>c</a:t>
            </a:r>
            <a:r>
              <a:rPr sz="1900" dirty="0">
                <a:solidFill>
                  <a:srgbClr val="000090"/>
                </a:solidFill>
              </a:rPr>
              <a:t>21	</a:t>
            </a:r>
            <a:r>
              <a:rPr sz="4200" baseline="11904" dirty="0">
                <a:solidFill>
                  <a:srgbClr val="000090"/>
                </a:solidFill>
              </a:rPr>
              <a:t>c</a:t>
            </a:r>
            <a:r>
              <a:rPr sz="1900" dirty="0">
                <a:solidFill>
                  <a:srgbClr val="000090"/>
                </a:solidFill>
              </a:rPr>
              <a:t>22	</a:t>
            </a:r>
            <a:r>
              <a:rPr sz="4200" baseline="11904" dirty="0">
                <a:solidFill>
                  <a:srgbClr val="000090"/>
                </a:solidFill>
              </a:rPr>
              <a:t>a</a:t>
            </a:r>
            <a:r>
              <a:rPr sz="1900" dirty="0">
                <a:solidFill>
                  <a:srgbClr val="000090"/>
                </a:solidFill>
              </a:rPr>
              <a:t>21	</a:t>
            </a:r>
            <a:r>
              <a:rPr sz="4200" baseline="11904" dirty="0">
                <a:solidFill>
                  <a:srgbClr val="000090"/>
                </a:solidFill>
              </a:rPr>
              <a:t>a</a:t>
            </a:r>
            <a:r>
              <a:rPr sz="1900" dirty="0">
                <a:solidFill>
                  <a:srgbClr val="000090"/>
                </a:solidFill>
              </a:rPr>
              <a:t>22	</a:t>
            </a:r>
            <a:r>
              <a:rPr sz="4200" spc="22" baseline="11904" dirty="0">
                <a:solidFill>
                  <a:srgbClr val="000090"/>
                </a:solidFill>
              </a:rPr>
              <a:t>b</a:t>
            </a:r>
            <a:r>
              <a:rPr sz="1900" spc="15" dirty="0">
                <a:solidFill>
                  <a:srgbClr val="000090"/>
                </a:solidFill>
              </a:rPr>
              <a:t>21	</a:t>
            </a:r>
            <a:r>
              <a:rPr sz="4200" spc="44" baseline="11904" dirty="0">
                <a:solidFill>
                  <a:srgbClr val="000090"/>
                </a:solidFill>
              </a:rPr>
              <a:t>b</a:t>
            </a:r>
            <a:r>
              <a:rPr sz="1900" spc="30" dirty="0">
                <a:solidFill>
                  <a:srgbClr val="000090"/>
                </a:solidFill>
              </a:rPr>
              <a:t>22</a:t>
            </a:r>
            <a:endParaRPr sz="1900"/>
          </a:p>
        </p:txBody>
      </p:sp>
      <p:sp>
        <p:nvSpPr>
          <p:cNvPr id="15" name="object 15"/>
          <p:cNvSpPr txBox="1"/>
          <p:nvPr/>
        </p:nvSpPr>
        <p:spPr>
          <a:xfrm>
            <a:off x="4463772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63997" y="3279140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8309" y="2288539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875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4" y="1143000"/>
                </a:moveTo>
                <a:lnTo>
                  <a:pt x="146823" y="1137969"/>
                </a:lnTo>
                <a:lnTo>
                  <a:pt x="106725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3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3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5" y="19363"/>
                </a:lnTo>
                <a:lnTo>
                  <a:pt x="146823" y="5031"/>
                </a:lnTo>
                <a:lnTo>
                  <a:pt x="19050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321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544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117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578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151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39972" y="2288539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40197" y="2288539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7645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Matrix Multiplication: Divide </a:t>
            </a:r>
            <a:r>
              <a:rPr sz="3600" dirty="0"/>
              <a:t>&amp;</a:t>
            </a:r>
            <a:r>
              <a:rPr sz="3600" spc="5" dirty="0"/>
              <a:t> </a:t>
            </a:r>
            <a:r>
              <a:rPr sz="3600" spc="-5" dirty="0"/>
              <a:t>Conquer</a:t>
            </a:r>
            <a:endParaRPr sz="3600"/>
          </a:p>
        </p:txBody>
      </p:sp>
      <p:sp>
        <p:nvSpPr>
          <p:cNvPr id="12" name="object 12"/>
          <p:cNvSpPr txBox="1"/>
          <p:nvPr/>
        </p:nvSpPr>
        <p:spPr>
          <a:xfrm>
            <a:off x="2059939" y="1514475"/>
            <a:ext cx="1193800" cy="1929764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R="8890" algn="ctr">
              <a:lnSpc>
                <a:spcPct val="100000"/>
              </a:lnSpc>
              <a:spcBef>
                <a:spcPts val="1535"/>
              </a:spcBef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640"/>
              </a:spcBef>
            </a:pPr>
            <a:r>
              <a:rPr sz="4800" spc="-810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810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c</a:t>
            </a:r>
            <a:r>
              <a:rPr sz="1900" spc="-54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4800" spc="-810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54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1900" spc="9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4800" spc="-585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585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c</a:t>
            </a:r>
            <a:r>
              <a:rPr sz="1900" spc="-39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4800" spc="-585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39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endParaRPr sz="1900">
              <a:latin typeface="Times New Roman"/>
              <a:cs typeface="Times New Roman"/>
            </a:endParaRPr>
          </a:p>
          <a:p>
            <a:pPr marL="76200" algn="ctr">
              <a:lnSpc>
                <a:spcPct val="100000"/>
              </a:lnSpc>
              <a:spcBef>
                <a:spcPts val="1360"/>
              </a:spcBef>
              <a:tabLst>
                <a:tab pos="761365" algn="l"/>
              </a:tabLst>
            </a:pPr>
            <a:r>
              <a:rPr sz="4200" spc="-67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c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1900" dirty="0">
                <a:solidFill>
                  <a:srgbClr val="000090"/>
                </a:solidFill>
                <a:latin typeface="Times New Roman"/>
                <a:cs typeface="Times New Roman"/>
              </a:rPr>
              <a:t>1	</a:t>
            </a:r>
            <a:r>
              <a:rPr sz="4200" spc="-67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c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99802" y="1514475"/>
            <a:ext cx="1659255" cy="1929764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467359" algn="ctr">
              <a:lnSpc>
                <a:spcPct val="100000"/>
              </a:lnSpc>
              <a:spcBef>
                <a:spcPts val="1535"/>
              </a:spcBef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40"/>
              </a:spcBef>
              <a:tabLst>
                <a:tab pos="443865" algn="l"/>
              </a:tabLst>
            </a:pPr>
            <a:r>
              <a:rPr sz="4800" baseline="-35590" dirty="0">
                <a:latin typeface="Times New Roman"/>
                <a:cs typeface="Times New Roman"/>
              </a:rPr>
              <a:t>=	</a:t>
            </a:r>
            <a:r>
              <a:rPr sz="4800" spc="-735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735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1900" spc="-49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4800" spc="-735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49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1900" spc="-5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4800" spc="-509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509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4800" spc="-509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340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endParaRPr sz="1900">
              <a:latin typeface="Times New Roman"/>
              <a:cs typeface="Times New Roman"/>
            </a:endParaRPr>
          </a:p>
          <a:p>
            <a:pPr marL="541020" algn="ctr">
              <a:lnSpc>
                <a:spcPct val="100000"/>
              </a:lnSpc>
              <a:spcBef>
                <a:spcPts val="1360"/>
              </a:spcBef>
              <a:tabLst>
                <a:tab pos="1226820" algn="l"/>
              </a:tabLst>
            </a:pPr>
            <a:r>
              <a:rPr sz="4200" spc="-67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1900" dirty="0">
                <a:solidFill>
                  <a:srgbClr val="000090"/>
                </a:solidFill>
                <a:latin typeface="Times New Roman"/>
                <a:cs typeface="Times New Roman"/>
              </a:rPr>
              <a:t>1	</a:t>
            </a:r>
            <a:r>
              <a:rPr sz="4200" spc="-67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44490" y="1514475"/>
            <a:ext cx="1568450" cy="1929764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306705" algn="ctr">
              <a:lnSpc>
                <a:spcPct val="100000"/>
              </a:lnSpc>
              <a:spcBef>
                <a:spcPts val="1535"/>
              </a:spcBef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40"/>
              </a:spcBef>
              <a:tabLst>
                <a:tab pos="299720" algn="l"/>
              </a:tabLst>
            </a:pPr>
            <a:r>
              <a:rPr sz="4800" b="1" baseline="-25173" dirty="0">
                <a:latin typeface="Times New Roman"/>
                <a:cs typeface="Times New Roman"/>
              </a:rPr>
              <a:t>.	</a:t>
            </a:r>
            <a:r>
              <a:rPr sz="4800" spc="-652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652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4800" spc="-652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434" dirty="0">
                <a:solidFill>
                  <a:srgbClr val="000090"/>
                </a:solidFill>
                <a:latin typeface="Times New Roman"/>
                <a:cs typeface="Times New Roman"/>
              </a:rPr>
              <a:t>11   </a:t>
            </a:r>
            <a:r>
              <a:rPr sz="1900" spc="-4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4800" spc="-427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427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4800" spc="-427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285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endParaRPr sz="1900">
              <a:latin typeface="Times New Roman"/>
              <a:cs typeface="Times New Roman"/>
            </a:endParaRPr>
          </a:p>
          <a:p>
            <a:pPr marL="424815" algn="ctr">
              <a:lnSpc>
                <a:spcPct val="100000"/>
              </a:lnSpc>
              <a:spcBef>
                <a:spcPts val="1360"/>
              </a:spcBef>
              <a:tabLst>
                <a:tab pos="1110615" algn="l"/>
              </a:tabLst>
            </a:pPr>
            <a:r>
              <a:rPr sz="4200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1900" dirty="0">
                <a:solidFill>
                  <a:srgbClr val="000090"/>
                </a:solidFill>
                <a:latin typeface="Times New Roman"/>
                <a:cs typeface="Times New Roman"/>
              </a:rPr>
              <a:t>1	</a:t>
            </a:r>
            <a:r>
              <a:rPr sz="4200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4400" y="3733800"/>
            <a:ext cx="3352800" cy="2362200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78740" rIns="0" bIns="0" rtlCol="0">
            <a:spAutoFit/>
          </a:bodyPr>
          <a:lstStyle/>
          <a:p>
            <a:pPr marL="167640" marR="180340" algn="just">
              <a:lnSpc>
                <a:spcPct val="125000"/>
              </a:lnSpc>
              <a:spcBef>
                <a:spcPts val="620"/>
              </a:spcBef>
            </a:pPr>
            <a:r>
              <a:rPr sz="4200" spc="-52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1900" spc="-35" dirty="0">
                <a:solidFill>
                  <a:srgbClr val="0000FF"/>
                </a:solidFill>
                <a:latin typeface="Times New Roman"/>
                <a:cs typeface="Times New Roman"/>
              </a:rPr>
              <a:t>11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4200" spc="-52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900" spc="-35" dirty="0">
                <a:solidFill>
                  <a:srgbClr val="0000FF"/>
                </a:solidFill>
                <a:latin typeface="Times New Roman"/>
                <a:cs typeface="Times New Roman"/>
              </a:rPr>
              <a:t>11 </a:t>
            </a:r>
            <a:r>
              <a:rPr sz="4200" spc="-3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-20" dirty="0">
                <a:solidFill>
                  <a:srgbClr val="0000FF"/>
                </a:solidFill>
                <a:latin typeface="Times New Roman"/>
                <a:cs typeface="Times New Roman"/>
              </a:rPr>
              <a:t>11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+ 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12 </a:t>
            </a:r>
            <a:r>
              <a:rPr sz="4200" spc="44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30" dirty="0">
                <a:solidFill>
                  <a:srgbClr val="0000FF"/>
                </a:solidFill>
                <a:latin typeface="Times New Roman"/>
                <a:cs typeface="Times New Roman"/>
              </a:rPr>
              <a:t>21 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12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4200" spc="-52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900" spc="-35" dirty="0">
                <a:solidFill>
                  <a:srgbClr val="0000FF"/>
                </a:solidFill>
                <a:latin typeface="Times New Roman"/>
                <a:cs typeface="Times New Roman"/>
              </a:rPr>
              <a:t>11 </a:t>
            </a:r>
            <a:r>
              <a:rPr sz="4200" spc="22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15" dirty="0">
                <a:solidFill>
                  <a:srgbClr val="0000FF"/>
                </a:solidFill>
                <a:latin typeface="Times New Roman"/>
                <a:cs typeface="Times New Roman"/>
              </a:rPr>
              <a:t>12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+ 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12 </a:t>
            </a:r>
            <a:r>
              <a:rPr sz="4200" spc="44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30" dirty="0">
                <a:solidFill>
                  <a:srgbClr val="0000FF"/>
                </a:solidFill>
                <a:latin typeface="Times New Roman"/>
                <a:cs typeface="Times New Roman"/>
              </a:rPr>
              <a:t>22 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21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= 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21 </a:t>
            </a:r>
            <a:r>
              <a:rPr sz="4200" spc="-3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-20" dirty="0">
                <a:solidFill>
                  <a:srgbClr val="0000FF"/>
                </a:solidFill>
                <a:latin typeface="Times New Roman"/>
                <a:cs typeface="Times New Roman"/>
              </a:rPr>
              <a:t>11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+ 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22 </a:t>
            </a:r>
            <a:r>
              <a:rPr sz="4200" spc="44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30" dirty="0">
                <a:solidFill>
                  <a:srgbClr val="0000FF"/>
                </a:solidFill>
                <a:latin typeface="Times New Roman"/>
                <a:cs typeface="Times New Roman"/>
              </a:rPr>
              <a:t>21 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22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= 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21 </a:t>
            </a:r>
            <a:r>
              <a:rPr sz="4200" spc="22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15" dirty="0">
                <a:solidFill>
                  <a:srgbClr val="0000FF"/>
                </a:solidFill>
                <a:latin typeface="Times New Roman"/>
                <a:cs typeface="Times New Roman"/>
              </a:rPr>
              <a:t>12 </a:t>
            </a:r>
            <a:r>
              <a:rPr sz="4200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+ a</a:t>
            </a:r>
            <a:r>
              <a:rPr sz="1900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r>
              <a:rPr sz="1900" spc="2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spc="44" baseline="1190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900" spc="30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343400" y="3733800"/>
            <a:ext cx="419100" cy="2362200"/>
          </a:xfrm>
          <a:custGeom>
            <a:avLst/>
            <a:gdLst/>
            <a:ahLst/>
            <a:cxnLst/>
            <a:rect l="l" t="t" r="r" b="b"/>
            <a:pathLst>
              <a:path w="419100" h="2362200">
                <a:moveTo>
                  <a:pt x="0" y="0"/>
                </a:moveTo>
                <a:lnTo>
                  <a:pt x="55706" y="4255"/>
                </a:lnTo>
                <a:lnTo>
                  <a:pt x="105763" y="16264"/>
                </a:lnTo>
                <a:lnTo>
                  <a:pt x="148174" y="34891"/>
                </a:lnTo>
                <a:lnTo>
                  <a:pt x="180940" y="59001"/>
                </a:lnTo>
                <a:lnTo>
                  <a:pt x="209550" y="119128"/>
                </a:lnTo>
                <a:lnTo>
                  <a:pt x="209550" y="1062960"/>
                </a:lnTo>
                <a:lnTo>
                  <a:pt x="217035" y="1094632"/>
                </a:lnTo>
                <a:lnTo>
                  <a:pt x="270926" y="1147200"/>
                </a:lnTo>
                <a:lnTo>
                  <a:pt x="313336" y="1165827"/>
                </a:lnTo>
                <a:lnTo>
                  <a:pt x="363393" y="1177835"/>
                </a:lnTo>
                <a:lnTo>
                  <a:pt x="419100" y="1182090"/>
                </a:lnTo>
                <a:lnTo>
                  <a:pt x="363393" y="1186346"/>
                </a:lnTo>
                <a:lnTo>
                  <a:pt x="313336" y="1198356"/>
                </a:lnTo>
                <a:lnTo>
                  <a:pt x="270926" y="1216984"/>
                </a:lnTo>
                <a:lnTo>
                  <a:pt x="238159" y="1241095"/>
                </a:lnTo>
                <a:lnTo>
                  <a:pt x="209550" y="1301220"/>
                </a:lnTo>
                <a:lnTo>
                  <a:pt x="209550" y="2243071"/>
                </a:lnTo>
                <a:lnTo>
                  <a:pt x="202064" y="2274739"/>
                </a:lnTo>
                <a:lnTo>
                  <a:pt x="180940" y="2303196"/>
                </a:lnTo>
                <a:lnTo>
                  <a:pt x="148174" y="2327307"/>
                </a:lnTo>
                <a:lnTo>
                  <a:pt x="105763" y="2345935"/>
                </a:lnTo>
                <a:lnTo>
                  <a:pt x="55706" y="2357945"/>
                </a:lnTo>
                <a:lnTo>
                  <a:pt x="0" y="2362201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853813" y="4287520"/>
            <a:ext cx="4208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8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mults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</a:t>
            </a:r>
            <a:r>
              <a:rPr sz="2000" spc="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</a:t>
            </a:r>
            <a:r>
              <a:rPr sz="2400" spc="-19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submatrices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53813" y="5024120"/>
            <a:ext cx="4081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4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adds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</a:t>
            </a:r>
            <a:r>
              <a:rPr sz="2000" spc="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</a:t>
            </a:r>
            <a:r>
              <a:rPr sz="2400" spc="-1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submatrices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" y="1600200"/>
            <a:ext cx="8991600" cy="4572000"/>
          </a:xfrm>
          <a:custGeom>
            <a:avLst/>
            <a:gdLst/>
            <a:ahLst/>
            <a:cxnLst/>
            <a:rect l="l" t="t" r="r" b="b"/>
            <a:pathLst>
              <a:path w="8991600" h="4572000">
                <a:moveTo>
                  <a:pt x="0" y="0"/>
                </a:moveTo>
                <a:lnTo>
                  <a:pt x="8991600" y="0"/>
                </a:lnTo>
                <a:lnTo>
                  <a:pt x="8991600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7645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Matrix Multiplication: Divide </a:t>
            </a:r>
            <a:r>
              <a:rPr sz="3600" dirty="0"/>
              <a:t>&amp;</a:t>
            </a:r>
            <a:r>
              <a:rPr sz="3600" spc="10" dirty="0"/>
              <a:t> </a:t>
            </a:r>
            <a:r>
              <a:rPr sz="3600" spc="-5" dirty="0"/>
              <a:t>Conquer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307340" y="1415542"/>
            <a:ext cx="8496300" cy="467296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26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MATRIX-MULTIPLY</a:t>
            </a:r>
            <a:r>
              <a:rPr sz="2600" spc="-5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FF"/>
                </a:solidFill>
                <a:latin typeface="Times New Roman"/>
                <a:cs typeface="Times New Roman"/>
              </a:rPr>
              <a:t>(A,</a:t>
            </a:r>
            <a:r>
              <a:rPr sz="2600" spc="-1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B)</a:t>
            </a:r>
            <a:endParaRPr sz="2600">
              <a:latin typeface="Times New Roman"/>
              <a:cs typeface="Times New Roman"/>
            </a:endParaRPr>
          </a:p>
          <a:p>
            <a:pPr marL="330200">
              <a:lnSpc>
                <a:spcPct val="100000"/>
              </a:lnSpc>
              <a:spcBef>
                <a:spcPts val="780"/>
              </a:spcBef>
            </a:pPr>
            <a:r>
              <a:rPr sz="2000" i="1" spc="20" dirty="0">
                <a:latin typeface="Times New Roman"/>
                <a:cs typeface="Times New Roman"/>
              </a:rPr>
              <a:t>// </a:t>
            </a:r>
            <a:r>
              <a:rPr sz="2000" i="1" dirty="0">
                <a:latin typeface="Times New Roman"/>
                <a:cs typeface="Times New Roman"/>
              </a:rPr>
              <a:t>Assuming </a:t>
            </a:r>
            <a:r>
              <a:rPr sz="2000" i="1" spc="10" dirty="0">
                <a:latin typeface="Times New Roman"/>
                <a:cs typeface="Times New Roman"/>
              </a:rPr>
              <a:t>that both </a:t>
            </a:r>
            <a:r>
              <a:rPr sz="2000" i="1" dirty="0">
                <a:solidFill>
                  <a:srgbClr val="0000FF"/>
                </a:solidFill>
                <a:latin typeface="Times New Roman"/>
                <a:cs typeface="Times New Roman"/>
              </a:rPr>
              <a:t>A </a:t>
            </a:r>
            <a:r>
              <a:rPr sz="2000" i="1" dirty="0">
                <a:latin typeface="Times New Roman"/>
                <a:cs typeface="Times New Roman"/>
              </a:rPr>
              <a:t>and </a:t>
            </a:r>
            <a:r>
              <a:rPr sz="2000" i="1" dirty="0">
                <a:solidFill>
                  <a:srgbClr val="0000FF"/>
                </a:solidFill>
                <a:latin typeface="Times New Roman"/>
                <a:cs typeface="Times New Roman"/>
              </a:rPr>
              <a:t>B </a:t>
            </a:r>
            <a:r>
              <a:rPr sz="2000" i="1" spc="-30" dirty="0">
                <a:latin typeface="Times New Roman"/>
                <a:cs typeface="Times New Roman"/>
              </a:rPr>
              <a:t>are </a:t>
            </a:r>
            <a:r>
              <a:rPr sz="2000" i="1" dirty="0">
                <a:solidFill>
                  <a:srgbClr val="0000FF"/>
                </a:solidFill>
                <a:latin typeface="Times New Roman"/>
                <a:cs typeface="Times New Roman"/>
              </a:rPr>
              <a:t>nxn</a:t>
            </a:r>
            <a:r>
              <a:rPr sz="2000" i="1" spc="-3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i="1" spc="5" dirty="0">
                <a:latin typeface="Times New Roman"/>
                <a:cs typeface="Times New Roman"/>
              </a:rPr>
              <a:t>matrices</a:t>
            </a:r>
            <a:endParaRPr sz="2000">
              <a:latin typeface="Times New Roman"/>
              <a:cs typeface="Times New Roman"/>
            </a:endParaRPr>
          </a:p>
          <a:p>
            <a:pPr marL="431800">
              <a:lnSpc>
                <a:spcPct val="100000"/>
              </a:lnSpc>
              <a:spcBef>
                <a:spcPts val="600"/>
              </a:spcBef>
            </a:pPr>
            <a:r>
              <a:rPr sz="2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if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n = 1 </a:t>
            </a:r>
            <a:r>
              <a:rPr sz="26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then </a:t>
            </a:r>
            <a:r>
              <a:rPr sz="260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return</a:t>
            </a:r>
            <a:r>
              <a:rPr sz="2600" b="1" spc="-5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 * B</a:t>
            </a:r>
            <a:endParaRPr sz="2600">
              <a:latin typeface="Times New Roman"/>
              <a:cs typeface="Times New Roman"/>
            </a:endParaRPr>
          </a:p>
          <a:p>
            <a:pPr marL="431800">
              <a:lnSpc>
                <a:spcPct val="100000"/>
              </a:lnSpc>
              <a:spcBef>
                <a:spcPts val="780"/>
              </a:spcBef>
            </a:pP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else</a:t>
            </a:r>
            <a:endParaRPr sz="26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680"/>
              </a:spcBef>
            </a:pPr>
            <a:r>
              <a:rPr sz="2600" spc="-5" dirty="0">
                <a:latin typeface="Times New Roman"/>
                <a:cs typeface="Times New Roman"/>
              </a:rPr>
              <a:t>partition </a:t>
            </a:r>
            <a:r>
              <a:rPr sz="2600" spc="10" dirty="0">
                <a:solidFill>
                  <a:srgbClr val="0000FF"/>
                </a:solidFill>
                <a:latin typeface="Times New Roman"/>
                <a:cs typeface="Times New Roman"/>
              </a:rPr>
              <a:t>A, 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600" spc="-20" dirty="0">
                <a:latin typeface="Times New Roman"/>
                <a:cs typeface="Times New Roman"/>
              </a:rPr>
              <a:t>, </a:t>
            </a:r>
            <a:r>
              <a:rPr sz="2600" spc="15" dirty="0">
                <a:latin typeface="Times New Roman"/>
                <a:cs typeface="Times New Roman"/>
              </a:rPr>
              <a:t>and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C </a:t>
            </a:r>
            <a:r>
              <a:rPr sz="2600" spc="20" dirty="0">
                <a:latin typeface="Times New Roman"/>
                <a:cs typeface="Times New Roman"/>
              </a:rPr>
              <a:t>as </a:t>
            </a:r>
            <a:r>
              <a:rPr sz="2600" dirty="0">
                <a:latin typeface="Times New Roman"/>
                <a:cs typeface="Times New Roman"/>
              </a:rPr>
              <a:t>shown</a:t>
            </a:r>
            <a:r>
              <a:rPr sz="2600" spc="-240" dirty="0">
                <a:latin typeface="Times New Roman"/>
                <a:cs typeface="Times New Roman"/>
              </a:rPr>
              <a:t> </a:t>
            </a:r>
            <a:r>
              <a:rPr sz="2600" spc="15" dirty="0">
                <a:latin typeface="Times New Roman"/>
                <a:cs typeface="Times New Roman"/>
              </a:rPr>
              <a:t>before</a:t>
            </a:r>
            <a:endParaRPr sz="2600">
              <a:latin typeface="Times New Roman"/>
              <a:cs typeface="Times New Roman"/>
            </a:endParaRPr>
          </a:p>
          <a:p>
            <a:pPr marL="927100" marR="17780">
              <a:lnSpc>
                <a:spcPts val="3600"/>
              </a:lnSpc>
              <a:spcBef>
                <a:spcPts val="200"/>
              </a:spcBef>
            </a:pP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-3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11 </a:t>
            </a:r>
            <a:r>
              <a:rPr sz="2400" dirty="0">
                <a:latin typeface="Times New Roman"/>
                <a:cs typeface="Times New Roman"/>
              </a:rPr>
              <a:t>= </a:t>
            </a:r>
            <a:r>
              <a:rPr sz="1900" u="sng" spc="-20" dirty="0">
                <a:solidFill>
                  <a:srgbClr val="000090"/>
                </a:solidFill>
                <a:uFill>
                  <a:solidFill>
                    <a:srgbClr val="000090"/>
                  </a:solidFill>
                </a:uFill>
                <a:latin typeface="Times New Roman"/>
                <a:cs typeface="Times New Roman"/>
              </a:rPr>
              <a:t>MATRIX-MULTIPLY</a:t>
            </a:r>
            <a:r>
              <a:rPr sz="2400" spc="-20" dirty="0">
                <a:latin typeface="Times New Roman"/>
                <a:cs typeface="Times New Roman"/>
              </a:rPr>
              <a:t>(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30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, </a:t>
            </a:r>
            <a:r>
              <a:rPr sz="2400" spc="-3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spc="-52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2400" spc="-35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1900" u="sng" spc="-10" dirty="0">
                <a:solidFill>
                  <a:srgbClr val="000090"/>
                </a:solidFill>
                <a:uFill>
                  <a:solidFill>
                    <a:srgbClr val="000090"/>
                  </a:solidFill>
                </a:uFill>
                <a:latin typeface="Times New Roman"/>
                <a:cs typeface="Times New Roman"/>
              </a:rPr>
              <a:t>MATRIX-MULTIPLY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21</a:t>
            </a:r>
            <a:r>
              <a:rPr sz="2400" dirty="0">
                <a:latin typeface="Times New Roman"/>
                <a:cs typeface="Times New Roman"/>
              </a:rPr>
              <a:t>) 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12 </a:t>
            </a:r>
            <a:r>
              <a:rPr sz="2400" dirty="0">
                <a:latin typeface="Times New Roman"/>
                <a:cs typeface="Times New Roman"/>
              </a:rPr>
              <a:t>= </a:t>
            </a:r>
            <a:r>
              <a:rPr sz="1900" u="sng" spc="-20" dirty="0">
                <a:solidFill>
                  <a:srgbClr val="000090"/>
                </a:solidFill>
                <a:uFill>
                  <a:solidFill>
                    <a:srgbClr val="000090"/>
                  </a:solidFill>
                </a:uFill>
                <a:latin typeface="Times New Roman"/>
                <a:cs typeface="Times New Roman"/>
              </a:rPr>
              <a:t>MATRIX-MULTIPLY</a:t>
            </a:r>
            <a:r>
              <a:rPr sz="2400" spc="-20" dirty="0">
                <a:latin typeface="Times New Roman"/>
                <a:cs typeface="Times New Roman"/>
              </a:rPr>
              <a:t>(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30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,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2400" dirty="0">
                <a:latin typeface="Times New Roman"/>
                <a:cs typeface="Times New Roman"/>
              </a:rPr>
              <a:t>) + </a:t>
            </a:r>
            <a:r>
              <a:rPr sz="1900" u="sng" spc="-10" dirty="0">
                <a:solidFill>
                  <a:srgbClr val="000090"/>
                </a:solidFill>
                <a:uFill>
                  <a:solidFill>
                    <a:srgbClr val="000090"/>
                  </a:solidFill>
                </a:uFill>
                <a:latin typeface="Times New Roman"/>
                <a:cs typeface="Times New Roman"/>
              </a:rPr>
              <a:t>MATRIX-MULTIPLY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10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r>
              <a:rPr sz="240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927100" marR="5080">
              <a:lnSpc>
                <a:spcPts val="3500"/>
              </a:lnSpc>
              <a:spcBef>
                <a:spcPts val="80"/>
              </a:spcBef>
            </a:pP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21 </a:t>
            </a:r>
            <a:r>
              <a:rPr sz="2400" dirty="0">
                <a:latin typeface="Times New Roman"/>
                <a:cs typeface="Times New Roman"/>
              </a:rPr>
              <a:t>= </a:t>
            </a:r>
            <a:r>
              <a:rPr sz="1900" u="sng" spc="-10" dirty="0">
                <a:solidFill>
                  <a:srgbClr val="000090"/>
                </a:solidFill>
                <a:uFill>
                  <a:solidFill>
                    <a:srgbClr val="000090"/>
                  </a:solidFill>
                </a:uFill>
                <a:latin typeface="Times New Roman"/>
                <a:cs typeface="Times New Roman"/>
              </a:rPr>
              <a:t>MATRIX-MULTIPLY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21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 </a:t>
            </a:r>
            <a:r>
              <a:rPr sz="2400" spc="-3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spc="-52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2400" spc="-35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1900" u="sng" spc="-10" dirty="0">
                <a:solidFill>
                  <a:srgbClr val="000090"/>
                </a:solidFill>
                <a:uFill>
                  <a:solidFill>
                    <a:srgbClr val="000090"/>
                  </a:solidFill>
                </a:uFill>
                <a:latin typeface="Times New Roman"/>
                <a:cs typeface="Times New Roman"/>
              </a:rPr>
              <a:t>MATRIX-MULTIPLY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21</a:t>
            </a:r>
            <a:r>
              <a:rPr sz="2400" dirty="0">
                <a:latin typeface="Times New Roman"/>
                <a:cs typeface="Times New Roman"/>
              </a:rPr>
              <a:t>) 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22 </a:t>
            </a:r>
            <a:r>
              <a:rPr sz="2400" dirty="0">
                <a:latin typeface="Times New Roman"/>
                <a:cs typeface="Times New Roman"/>
              </a:rPr>
              <a:t>= </a:t>
            </a:r>
            <a:r>
              <a:rPr sz="1900" u="sng" spc="-10" dirty="0">
                <a:solidFill>
                  <a:srgbClr val="000090"/>
                </a:solidFill>
                <a:uFill>
                  <a:solidFill>
                    <a:srgbClr val="000090"/>
                  </a:solidFill>
                </a:uFill>
                <a:latin typeface="Times New Roman"/>
                <a:cs typeface="Times New Roman"/>
              </a:rPr>
              <a:t>MATRIX-MULTIPLY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21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2400" dirty="0">
                <a:latin typeface="Times New Roman"/>
                <a:cs typeface="Times New Roman"/>
              </a:rPr>
              <a:t>) + </a:t>
            </a:r>
            <a:r>
              <a:rPr sz="1900" u="sng" spc="-10" dirty="0">
                <a:solidFill>
                  <a:srgbClr val="000090"/>
                </a:solidFill>
                <a:uFill>
                  <a:solidFill>
                    <a:srgbClr val="000090"/>
                  </a:solidFill>
                </a:uFill>
                <a:latin typeface="Times New Roman"/>
                <a:cs typeface="Times New Roman"/>
              </a:rPr>
              <a:t>MATRIX-MULTIPLY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1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r>
              <a:rPr sz="240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00"/>
              </a:spcBef>
            </a:pPr>
            <a:r>
              <a:rPr sz="24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return</a:t>
            </a:r>
            <a:r>
              <a:rPr sz="2400" b="1" spc="-1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10820"/>
            <a:ext cx="6790055" cy="9956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800"/>
              </a:lnSpc>
              <a:spcBef>
                <a:spcPts val="260"/>
              </a:spcBef>
            </a:pPr>
            <a:r>
              <a:rPr spc="-5" dirty="0"/>
              <a:t>Matrix Multiplication: </a:t>
            </a:r>
            <a:r>
              <a:rPr dirty="0"/>
              <a:t>Divide &amp; </a:t>
            </a:r>
            <a:r>
              <a:rPr spc="-10" dirty="0"/>
              <a:t>Conquer  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21939" y="2001520"/>
            <a:ext cx="33699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000090"/>
                </a:solidFill>
                <a:latin typeface="Times New Roman"/>
                <a:cs typeface="Times New Roman"/>
              </a:rPr>
              <a:t>T(n) </a:t>
            </a:r>
            <a:r>
              <a:rPr sz="2800" dirty="0">
                <a:solidFill>
                  <a:srgbClr val="000090"/>
                </a:solidFill>
                <a:latin typeface="Times New Roman"/>
                <a:cs typeface="Times New Roman"/>
              </a:rPr>
              <a:t>= 8 </a:t>
            </a:r>
            <a:r>
              <a:rPr sz="2800" spc="-5" dirty="0">
                <a:solidFill>
                  <a:srgbClr val="000090"/>
                </a:solidFill>
                <a:latin typeface="Times New Roman"/>
                <a:cs typeface="Times New Roman"/>
              </a:rPr>
              <a:t>T(n/2) </a:t>
            </a:r>
            <a:r>
              <a:rPr sz="28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800" spc="-8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90"/>
                </a:solidFill>
                <a:latin typeface="Times New Roman"/>
                <a:cs typeface="Times New Roman"/>
              </a:rPr>
              <a:t>Θ(n</a:t>
            </a:r>
            <a:r>
              <a:rPr sz="2850" spc="-15" baseline="23391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2800" spc="-1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139" y="3144520"/>
            <a:ext cx="2023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8 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recursive</a:t>
            </a:r>
            <a:r>
              <a:rPr sz="2400" spc="-1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20" dirty="0">
                <a:solidFill>
                  <a:srgbClr val="FF0000"/>
                </a:solidFill>
                <a:latin typeface="Times New Roman"/>
                <a:cs typeface="Times New Roman"/>
              </a:rPr>
              <a:t>calls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65054" y="3144520"/>
            <a:ext cx="2104390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2900" marR="5080" indent="-330200">
              <a:lnSpc>
                <a:spcPct val="100699"/>
              </a:lnSpc>
              <a:spcBef>
                <a:spcPts val="80"/>
              </a:spcBef>
            </a:pPr>
            <a:r>
              <a:rPr sz="2400" spc="20" dirty="0">
                <a:solidFill>
                  <a:srgbClr val="FF0000"/>
                </a:solidFill>
                <a:latin typeface="Times New Roman"/>
                <a:cs typeface="Times New Roman"/>
              </a:rPr>
              <a:t>each</a:t>
            </a:r>
            <a:r>
              <a:rPr sz="2400" spc="-1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subproblem  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has 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size</a:t>
            </a:r>
            <a:r>
              <a:rPr sz="2400" spc="-1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n/2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89661" y="3144520"/>
            <a:ext cx="1257300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14300" marR="5080" indent="-101600">
              <a:lnSpc>
                <a:spcPct val="100699"/>
              </a:lnSpc>
              <a:spcBef>
                <a:spcPts val="80"/>
              </a:spcBef>
            </a:pP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ub</a:t>
            </a:r>
            <a:r>
              <a:rPr sz="2400" spc="30" dirty="0">
                <a:solidFill>
                  <a:srgbClr val="FF0000"/>
                </a:solidFill>
                <a:latin typeface="Times New Roman"/>
                <a:cs typeface="Times New Roman"/>
              </a:rPr>
              <a:t>mat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spc="3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x  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addition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20900" y="2400300"/>
            <a:ext cx="1816100" cy="99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5949" y="2426931"/>
            <a:ext cx="1605915" cy="783590"/>
          </a:xfrm>
          <a:custGeom>
            <a:avLst/>
            <a:gdLst/>
            <a:ahLst/>
            <a:cxnLst/>
            <a:rect l="l" t="t" r="r" b="b"/>
            <a:pathLst>
              <a:path w="1605914" h="783589">
                <a:moveTo>
                  <a:pt x="73799" y="675322"/>
                </a:moveTo>
                <a:lnTo>
                  <a:pt x="65900" y="676821"/>
                </a:lnTo>
                <a:lnTo>
                  <a:pt x="0" y="773493"/>
                </a:lnTo>
                <a:lnTo>
                  <a:pt x="116585" y="783272"/>
                </a:lnTo>
                <a:lnTo>
                  <a:pt x="122732" y="778078"/>
                </a:lnTo>
                <a:lnTo>
                  <a:pt x="123901" y="764095"/>
                </a:lnTo>
                <a:lnTo>
                  <a:pt x="118706" y="757961"/>
                </a:lnTo>
                <a:lnTo>
                  <a:pt x="70624" y="753922"/>
                </a:lnTo>
                <a:lnTo>
                  <a:pt x="118764" y="730999"/>
                </a:lnTo>
                <a:lnTo>
                  <a:pt x="59702" y="730999"/>
                </a:lnTo>
                <a:lnTo>
                  <a:pt x="86880" y="691121"/>
                </a:lnTo>
                <a:lnTo>
                  <a:pt x="85394" y="683221"/>
                </a:lnTo>
                <a:lnTo>
                  <a:pt x="73799" y="675322"/>
                </a:lnTo>
                <a:close/>
              </a:path>
              <a:path w="1605914" h="783589">
                <a:moveTo>
                  <a:pt x="1594789" y="0"/>
                </a:moveTo>
                <a:lnTo>
                  <a:pt x="59702" y="730999"/>
                </a:lnTo>
                <a:lnTo>
                  <a:pt x="118764" y="730999"/>
                </a:lnTo>
                <a:lnTo>
                  <a:pt x="1605711" y="22936"/>
                </a:lnTo>
                <a:lnTo>
                  <a:pt x="159478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16600" y="2476500"/>
            <a:ext cx="1435100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61177" y="2503525"/>
            <a:ext cx="1225550" cy="699135"/>
          </a:xfrm>
          <a:custGeom>
            <a:avLst/>
            <a:gdLst/>
            <a:ahLst/>
            <a:cxnLst/>
            <a:rect l="l" t="t" r="r" b="b"/>
            <a:pathLst>
              <a:path w="1225550" h="699135">
                <a:moveTo>
                  <a:pt x="12446" y="0"/>
                </a:moveTo>
                <a:lnTo>
                  <a:pt x="0" y="22148"/>
                </a:lnTo>
                <a:lnTo>
                  <a:pt x="1156334" y="672579"/>
                </a:lnTo>
                <a:lnTo>
                  <a:pt x="1108087" y="673341"/>
                </a:lnTo>
                <a:lnTo>
                  <a:pt x="1102487" y="679119"/>
                </a:lnTo>
                <a:lnTo>
                  <a:pt x="1102715" y="693140"/>
                </a:lnTo>
                <a:lnTo>
                  <a:pt x="1108481" y="698741"/>
                </a:lnTo>
                <a:lnTo>
                  <a:pt x="1225473" y="696899"/>
                </a:lnTo>
                <a:lnTo>
                  <a:pt x="1198232" y="650443"/>
                </a:lnTo>
                <a:lnTo>
                  <a:pt x="1168793" y="650443"/>
                </a:lnTo>
                <a:lnTo>
                  <a:pt x="12446" y="0"/>
                </a:lnTo>
                <a:close/>
              </a:path>
              <a:path w="1225550" h="699135">
                <a:moveTo>
                  <a:pt x="1158506" y="593940"/>
                </a:moveTo>
                <a:lnTo>
                  <a:pt x="1146416" y="601040"/>
                </a:lnTo>
                <a:lnTo>
                  <a:pt x="1144384" y="608825"/>
                </a:lnTo>
                <a:lnTo>
                  <a:pt x="1168793" y="650443"/>
                </a:lnTo>
                <a:lnTo>
                  <a:pt x="1198232" y="650443"/>
                </a:lnTo>
                <a:lnTo>
                  <a:pt x="1166291" y="595972"/>
                </a:lnTo>
                <a:lnTo>
                  <a:pt x="1158506" y="5939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84700" y="2489200"/>
            <a:ext cx="609600" cy="82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37404" y="2507919"/>
            <a:ext cx="388620" cy="616585"/>
          </a:xfrm>
          <a:custGeom>
            <a:avLst/>
            <a:gdLst/>
            <a:ahLst/>
            <a:cxnLst/>
            <a:rect l="l" t="t" r="r" b="b"/>
            <a:pathLst>
              <a:path w="388620" h="616585">
                <a:moveTo>
                  <a:pt x="296697" y="538988"/>
                </a:moveTo>
                <a:lnTo>
                  <a:pt x="289013" y="541337"/>
                </a:lnTo>
                <a:lnTo>
                  <a:pt x="282422" y="553732"/>
                </a:lnTo>
                <a:lnTo>
                  <a:pt x="284784" y="561416"/>
                </a:lnTo>
                <a:lnTo>
                  <a:pt x="388099" y="616331"/>
                </a:lnTo>
                <a:lnTo>
                  <a:pt x="386667" y="561632"/>
                </a:lnTo>
                <a:lnTo>
                  <a:pt x="339305" y="561632"/>
                </a:lnTo>
                <a:lnTo>
                  <a:pt x="296697" y="538988"/>
                </a:lnTo>
                <a:close/>
              </a:path>
              <a:path w="388620" h="616585">
                <a:moveTo>
                  <a:pt x="21590" y="0"/>
                </a:moveTo>
                <a:lnTo>
                  <a:pt x="0" y="13360"/>
                </a:lnTo>
                <a:lnTo>
                  <a:pt x="339305" y="561632"/>
                </a:lnTo>
                <a:lnTo>
                  <a:pt x="386667" y="561632"/>
                </a:lnTo>
                <a:lnTo>
                  <a:pt x="386318" y="548271"/>
                </a:lnTo>
                <a:lnTo>
                  <a:pt x="360908" y="548271"/>
                </a:lnTo>
                <a:lnTo>
                  <a:pt x="21590" y="0"/>
                </a:lnTo>
                <a:close/>
              </a:path>
              <a:path w="388620" h="616585">
                <a:moveTo>
                  <a:pt x="379209" y="493826"/>
                </a:moveTo>
                <a:lnTo>
                  <a:pt x="365188" y="494195"/>
                </a:lnTo>
                <a:lnTo>
                  <a:pt x="359651" y="500037"/>
                </a:lnTo>
                <a:lnTo>
                  <a:pt x="360908" y="548271"/>
                </a:lnTo>
                <a:lnTo>
                  <a:pt x="386318" y="548271"/>
                </a:lnTo>
                <a:lnTo>
                  <a:pt x="385038" y="499363"/>
                </a:lnTo>
                <a:lnTo>
                  <a:pt x="379209" y="49382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250" y="6178550"/>
            <a:ext cx="8204200" cy="0"/>
          </a:xfrm>
          <a:custGeom>
            <a:avLst/>
            <a:gdLst/>
            <a:ahLst/>
            <a:cxnLst/>
            <a:rect l="l" t="t" r="r" b="b"/>
            <a:pathLst>
              <a:path w="8204200">
                <a:moveTo>
                  <a:pt x="0" y="0"/>
                </a:moveTo>
                <a:lnTo>
                  <a:pt x="8204204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85887" y="565784"/>
            <a:ext cx="6376035" cy="112014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2222500" marR="5080" indent="-2209800">
              <a:lnSpc>
                <a:spcPts val="4300"/>
              </a:lnSpc>
              <a:spcBef>
                <a:spcPts val="260"/>
              </a:spcBef>
            </a:pPr>
            <a:r>
              <a:rPr sz="3600" b="1" spc="-5" dirty="0">
                <a:solidFill>
                  <a:srgbClr val="3366FF"/>
                </a:solidFill>
                <a:latin typeface="Times New Roman"/>
                <a:cs typeface="Times New Roman"/>
              </a:rPr>
              <a:t>The Divide-and-Conquer Design  Paradigm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5827" y="2128837"/>
            <a:ext cx="5867400" cy="3314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0" marR="339090" indent="-406400">
              <a:lnSpc>
                <a:spcPct val="119800"/>
              </a:lnSpc>
              <a:spcBef>
                <a:spcPts val="100"/>
              </a:spcBef>
              <a:buClr>
                <a:srgbClr val="A50021"/>
              </a:buClr>
              <a:buAutoNum type="arabicPeriod"/>
              <a:tabLst>
                <a:tab pos="419100" algn="l"/>
              </a:tabLst>
            </a:pPr>
            <a:r>
              <a:rPr sz="3200" b="1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Divide</a:t>
            </a:r>
            <a:r>
              <a:rPr sz="3200" b="1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200" b="1" spc="15" dirty="0">
                <a:latin typeface="Times New Roman"/>
                <a:cs typeface="Times New Roman"/>
              </a:rPr>
              <a:t>the </a:t>
            </a:r>
            <a:r>
              <a:rPr sz="3200" b="1" dirty="0">
                <a:latin typeface="Times New Roman"/>
                <a:cs typeface="Times New Roman"/>
              </a:rPr>
              <a:t>problem</a:t>
            </a:r>
            <a:r>
              <a:rPr sz="3200" b="1" spc="-10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(instance)  </a:t>
            </a:r>
            <a:r>
              <a:rPr sz="3200" b="1" spc="15" dirty="0">
                <a:latin typeface="Times New Roman"/>
                <a:cs typeface="Times New Roman"/>
              </a:rPr>
              <a:t>into</a:t>
            </a:r>
            <a:r>
              <a:rPr sz="3200" b="1" spc="-11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subproblems.</a:t>
            </a:r>
            <a:endParaRPr sz="3200">
              <a:latin typeface="Times New Roman"/>
              <a:cs typeface="Times New Roman"/>
            </a:endParaRPr>
          </a:p>
          <a:p>
            <a:pPr marL="419100" marR="459105" indent="-406400">
              <a:lnSpc>
                <a:spcPct val="122400"/>
              </a:lnSpc>
              <a:spcBef>
                <a:spcPts val="1300"/>
              </a:spcBef>
              <a:buClr>
                <a:srgbClr val="A50021"/>
              </a:buClr>
              <a:buAutoNum type="arabicPeriod"/>
              <a:tabLst>
                <a:tab pos="419100" algn="l"/>
              </a:tabLst>
            </a:pPr>
            <a:r>
              <a:rPr sz="3200" b="1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Conquer</a:t>
            </a:r>
            <a:r>
              <a:rPr sz="3200" b="1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200" b="1" spc="15" dirty="0">
                <a:latin typeface="Times New Roman"/>
                <a:cs typeface="Times New Roman"/>
              </a:rPr>
              <a:t>the </a:t>
            </a:r>
            <a:r>
              <a:rPr sz="3200" b="1" dirty="0">
                <a:latin typeface="Times New Roman"/>
                <a:cs typeface="Times New Roman"/>
              </a:rPr>
              <a:t>subproblems</a:t>
            </a:r>
            <a:r>
              <a:rPr sz="3200" b="1" spc="-195" dirty="0">
                <a:latin typeface="Times New Roman"/>
                <a:cs typeface="Times New Roman"/>
              </a:rPr>
              <a:t> </a:t>
            </a:r>
            <a:r>
              <a:rPr sz="3200" b="1" spc="20" dirty="0">
                <a:latin typeface="Times New Roman"/>
                <a:cs typeface="Times New Roman"/>
              </a:rPr>
              <a:t>by  </a:t>
            </a:r>
            <a:r>
              <a:rPr sz="3200" b="1" spc="-5" dirty="0">
                <a:latin typeface="Times New Roman"/>
                <a:cs typeface="Times New Roman"/>
              </a:rPr>
              <a:t>solving </a:t>
            </a:r>
            <a:r>
              <a:rPr sz="3200" b="1" spc="5" dirty="0">
                <a:latin typeface="Times New Roman"/>
                <a:cs typeface="Times New Roman"/>
              </a:rPr>
              <a:t>them</a:t>
            </a:r>
            <a:r>
              <a:rPr sz="3200" b="1" spc="-70" dirty="0">
                <a:latin typeface="Times New Roman"/>
                <a:cs typeface="Times New Roman"/>
              </a:rPr>
              <a:t> </a:t>
            </a:r>
            <a:r>
              <a:rPr sz="3200" b="1" spc="-15" dirty="0">
                <a:latin typeface="Times New Roman"/>
                <a:cs typeface="Times New Roman"/>
              </a:rPr>
              <a:t>recursively.</a:t>
            </a:r>
            <a:endParaRPr sz="320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2160"/>
              </a:spcBef>
              <a:buClr>
                <a:srgbClr val="A50021"/>
              </a:buClr>
              <a:buAutoNum type="arabicPeriod"/>
              <a:tabLst>
                <a:tab pos="419100" algn="l"/>
              </a:tabLst>
            </a:pPr>
            <a:r>
              <a:rPr sz="3200" b="1" i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Combine</a:t>
            </a:r>
            <a:r>
              <a:rPr sz="3200" b="1" i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subproblem solutions.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1574800"/>
            <a:ext cx="3771900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8340" y="454659"/>
            <a:ext cx="75844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424456"/>
                </a:solidFill>
                <a:latin typeface="Times New Roman"/>
                <a:cs typeface="Times New Roman"/>
              </a:rPr>
              <a:t>Matrix Multiplication: </a:t>
            </a:r>
            <a:r>
              <a:rPr sz="3200" spc="5" dirty="0">
                <a:solidFill>
                  <a:srgbClr val="424456"/>
                </a:solidFill>
                <a:latin typeface="Times New Roman"/>
                <a:cs typeface="Times New Roman"/>
              </a:rPr>
              <a:t>Solving </a:t>
            </a:r>
            <a:r>
              <a:rPr sz="3200" dirty="0">
                <a:solidFill>
                  <a:srgbClr val="424456"/>
                </a:solidFill>
                <a:latin typeface="Times New Roman"/>
                <a:cs typeface="Times New Roman"/>
              </a:rPr>
              <a:t>the</a:t>
            </a:r>
            <a:r>
              <a:rPr sz="3200" spc="-20" dirty="0">
                <a:solidFill>
                  <a:srgbClr val="424456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424456"/>
                </a:solidFill>
                <a:latin typeface="Times New Roman"/>
                <a:cs typeface="Times New Roman"/>
              </a:rPr>
              <a:t>Recurrence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750" y="1606550"/>
            <a:ext cx="3657600" cy="6858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810"/>
              </a:spcBef>
            </a:pPr>
            <a:r>
              <a:rPr sz="2800" spc="-15" dirty="0">
                <a:latin typeface="Times New Roman"/>
                <a:cs typeface="Times New Roman"/>
              </a:rPr>
              <a:t>T(n) </a:t>
            </a:r>
            <a:r>
              <a:rPr sz="2800" dirty="0">
                <a:latin typeface="Times New Roman"/>
                <a:cs typeface="Times New Roman"/>
              </a:rPr>
              <a:t>= 8 </a:t>
            </a:r>
            <a:r>
              <a:rPr sz="2800" spc="-5" dirty="0">
                <a:latin typeface="Times New Roman"/>
                <a:cs typeface="Times New Roman"/>
              </a:rPr>
              <a:t>T(n/2) </a:t>
            </a:r>
            <a:r>
              <a:rPr sz="2800" dirty="0">
                <a:latin typeface="Times New Roman"/>
                <a:cs typeface="Times New Roman"/>
              </a:rPr>
              <a:t>+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Θ(n</a:t>
            </a:r>
            <a:r>
              <a:rPr sz="2850" spc="-15" baseline="23391" dirty="0">
                <a:latin typeface="Times New Roman"/>
                <a:cs typeface="Times New Roman"/>
              </a:rPr>
              <a:t>2</a:t>
            </a:r>
            <a:r>
              <a:rPr sz="2800" spc="-10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1813" y="2611120"/>
            <a:ext cx="42418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7765" algn="l"/>
                <a:tab pos="2437765" algn="l"/>
              </a:tabLst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800" spc="-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8,	b 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2,	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f(n)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Θ(n</a:t>
            </a:r>
            <a:r>
              <a:rPr sz="2850" spc="-22" baseline="2339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),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8800" y="2717800"/>
            <a:ext cx="647700" cy="43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5950" y="2749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5950" y="2749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327140" y="2484120"/>
            <a:ext cx="16065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75" baseline="-23809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spc="50" dirty="0">
                <a:solidFill>
                  <a:srgbClr val="0000FF"/>
                </a:solidFill>
                <a:latin typeface="Times New Roman"/>
                <a:cs typeface="Times New Roman"/>
              </a:rPr>
              <a:t>log</a:t>
            </a:r>
            <a:r>
              <a:rPr sz="2400" spc="7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spc="50" dirty="0">
                <a:solidFill>
                  <a:srgbClr val="0000FF"/>
                </a:solidFill>
                <a:latin typeface="Times New Roman"/>
                <a:cs typeface="Times New Roman"/>
              </a:rPr>
              <a:t>a </a:t>
            </a:r>
            <a:r>
              <a:rPr sz="420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4200" spc="-562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850" baseline="-2339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endParaRPr sz="2850" baseline="-23391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8800" y="5384800"/>
            <a:ext cx="647700" cy="43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5950" y="5416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5950" y="5416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74139" y="5278120"/>
            <a:ext cx="1922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T(n)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 Θ 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(n</a:t>
            </a:r>
            <a:r>
              <a:rPr sz="2850" spc="-7" baseline="2339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26000" y="3556000"/>
            <a:ext cx="3695700" cy="1104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49400" y="3556000"/>
            <a:ext cx="2324100" cy="1104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06550" y="3587750"/>
            <a:ext cx="2374266" cy="990600"/>
          </a:xfrm>
          <a:custGeom>
            <a:avLst/>
            <a:gdLst/>
            <a:ahLst/>
            <a:cxnLst/>
            <a:rect l="l" t="t" r="r" b="b"/>
            <a:pathLst>
              <a:path w="2209800" h="990600">
                <a:moveTo>
                  <a:pt x="0" y="0"/>
                </a:moveTo>
                <a:lnTo>
                  <a:pt x="2209800" y="0"/>
                </a:lnTo>
                <a:lnTo>
                  <a:pt x="22098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06549" y="3587750"/>
            <a:ext cx="2426335" cy="990600"/>
          </a:xfrm>
          <a:custGeom>
            <a:avLst/>
            <a:gdLst/>
            <a:ahLst/>
            <a:cxnLst/>
            <a:rect l="l" t="t" r="r" b="b"/>
            <a:pathLst>
              <a:path w="2209800" h="990600">
                <a:moveTo>
                  <a:pt x="0" y="0"/>
                </a:moveTo>
                <a:lnTo>
                  <a:pt x="2209801" y="0"/>
                </a:lnTo>
                <a:lnTo>
                  <a:pt x="220980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3540" y="3830320"/>
            <a:ext cx="10064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600" u="sng" spc="-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600" spc="-5" dirty="0">
                <a:latin typeface="Times New Roman"/>
                <a:cs typeface="Times New Roman"/>
              </a:rPr>
              <a:t>: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54272" y="3208384"/>
            <a:ext cx="686435" cy="1313815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R="10795" algn="ctr">
              <a:lnSpc>
                <a:spcPct val="100000"/>
              </a:lnSpc>
              <a:spcBef>
                <a:spcPts val="1870"/>
              </a:spcBef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>
              <a:latin typeface="Times New Roman"/>
              <a:cs typeface="Times New Roman"/>
            </a:endParaRPr>
          </a:p>
          <a:p>
            <a:pPr marL="79375" algn="ctr">
              <a:lnSpc>
                <a:spcPct val="100000"/>
              </a:lnSpc>
              <a:spcBef>
                <a:spcPts val="1775"/>
              </a:spcBef>
            </a:pPr>
            <a:r>
              <a:rPr sz="2750" i="1" spc="-5" dirty="0">
                <a:latin typeface="Times New Roman"/>
                <a:cs typeface="Times New Roman"/>
              </a:rPr>
              <a:t>f</a:t>
            </a:r>
            <a:r>
              <a:rPr sz="2750" i="1" spc="-290" dirty="0">
                <a:latin typeface="Times New Roman"/>
                <a:cs typeface="Times New Roman"/>
              </a:rPr>
              <a:t> </a:t>
            </a:r>
            <a:r>
              <a:rPr sz="2750" spc="35" dirty="0">
                <a:latin typeface="Times New Roman"/>
                <a:cs typeface="Times New Roman"/>
              </a:rPr>
              <a:t>(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34350" y="4087132"/>
            <a:ext cx="737235" cy="0"/>
          </a:xfrm>
          <a:custGeom>
            <a:avLst/>
            <a:gdLst/>
            <a:ahLst/>
            <a:cxnLst/>
            <a:rect l="l" t="t" r="r" b="b"/>
            <a:pathLst>
              <a:path w="737235">
                <a:moveTo>
                  <a:pt x="0" y="0"/>
                </a:moveTo>
                <a:lnTo>
                  <a:pt x="737114" y="0"/>
                </a:lnTo>
              </a:path>
            </a:pathLst>
          </a:custGeom>
          <a:ln w="17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550246" y="3730403"/>
            <a:ext cx="1361354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275" dirty="0">
                <a:latin typeface="Times New Roman"/>
                <a:cs typeface="Times New Roman"/>
              </a:rPr>
              <a:t> </a:t>
            </a:r>
            <a:r>
              <a:rPr lang="en-US" sz="2750" spc="140" dirty="0" smtClean="0">
                <a:latin typeface="Symbol"/>
                <a:cs typeface="Symbol"/>
                <a:sym typeface="Symbol" panose="05050102010706020507" pitchFamily="18" charset="2"/>
              </a:rPr>
              <a:t></a:t>
            </a:r>
            <a:r>
              <a:rPr sz="2750" spc="140" dirty="0" smtClean="0">
                <a:latin typeface="Times New Roman"/>
                <a:cs typeface="Times New Roman"/>
              </a:rPr>
              <a:t>(</a:t>
            </a:r>
            <a:r>
              <a:rPr sz="2750" i="1" spc="140" dirty="0" smtClean="0">
                <a:latin typeface="Times New Roman"/>
                <a:cs typeface="Times New Roman"/>
              </a:rPr>
              <a:t>n</a:t>
            </a:r>
            <a:r>
              <a:rPr sz="4950" i="1" spc="209" baseline="21043" dirty="0">
                <a:latin typeface="Symbol"/>
                <a:cs typeface="Symbol"/>
              </a:rPr>
              <a:t></a:t>
            </a:r>
            <a:r>
              <a:rPr sz="4950" i="1" spc="209" baseline="21043" dirty="0">
                <a:latin typeface="Times New Roman"/>
                <a:cs typeface="Times New Roman"/>
              </a:rPr>
              <a:t> </a:t>
            </a:r>
            <a:r>
              <a:rPr sz="4950" i="1" spc="-877" baseline="21043" dirty="0">
                <a:latin typeface="Times New Roman"/>
                <a:cs typeface="Times New Roman"/>
              </a:rPr>
              <a:t> </a:t>
            </a:r>
            <a:r>
              <a:rPr sz="2750" spc="-919" dirty="0"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83150" y="3587750"/>
            <a:ext cx="35814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830"/>
              </a:spcBef>
            </a:pPr>
            <a:r>
              <a:rPr sz="2800" spc="-15" dirty="0">
                <a:latin typeface="Times New Roman"/>
                <a:cs typeface="Times New Roman"/>
              </a:rPr>
              <a:t>T</a:t>
            </a:r>
            <a:r>
              <a:rPr sz="2800" spc="-35" dirty="0">
                <a:latin typeface="Times New Roman"/>
                <a:cs typeface="Times New Roman"/>
              </a:rPr>
              <a:t>(</a:t>
            </a:r>
            <a:r>
              <a:rPr sz="2800" dirty="0">
                <a:latin typeface="Times New Roman"/>
                <a:cs typeface="Times New Roman"/>
              </a:rPr>
              <a:t>n)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=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3400" spc="390" dirty="0">
                <a:latin typeface="Symbol"/>
                <a:cs typeface="Symbol"/>
              </a:rPr>
              <a:t></a:t>
            </a:r>
            <a:r>
              <a:rPr sz="3400" spc="254" dirty="0">
                <a:latin typeface="Times New Roman"/>
                <a:cs typeface="Times New Roman"/>
              </a:rPr>
              <a:t>(</a:t>
            </a:r>
            <a:r>
              <a:rPr sz="3400" i="1" spc="495" dirty="0">
                <a:latin typeface="Times New Roman"/>
                <a:cs typeface="Times New Roman"/>
              </a:rPr>
              <a:t>n</a:t>
            </a:r>
            <a:r>
              <a:rPr sz="2925" spc="135" baseline="44159" dirty="0">
                <a:latin typeface="Times New Roman"/>
                <a:cs typeface="Times New Roman"/>
              </a:rPr>
              <a:t>l</a:t>
            </a:r>
            <a:r>
              <a:rPr sz="2925" spc="270" baseline="44159" dirty="0">
                <a:latin typeface="Times New Roman"/>
                <a:cs typeface="Times New Roman"/>
              </a:rPr>
              <a:t>o</a:t>
            </a:r>
            <a:r>
              <a:rPr sz="2925" spc="375" baseline="44159" dirty="0">
                <a:latin typeface="Times New Roman"/>
                <a:cs typeface="Times New Roman"/>
              </a:rPr>
              <a:t>g</a:t>
            </a:r>
            <a:r>
              <a:rPr sz="2100" i="1" spc="202" baseline="41666" dirty="0">
                <a:latin typeface="Times New Roman"/>
                <a:cs typeface="Times New Roman"/>
              </a:rPr>
              <a:t>b</a:t>
            </a:r>
            <a:r>
              <a:rPr sz="2100" i="1" spc="-22" baseline="41666" dirty="0">
                <a:latin typeface="Times New Roman"/>
                <a:cs typeface="Times New Roman"/>
              </a:rPr>
              <a:t> </a:t>
            </a:r>
            <a:r>
              <a:rPr sz="2925" i="1" spc="270" baseline="44159" dirty="0">
                <a:latin typeface="Times New Roman"/>
                <a:cs typeface="Times New Roman"/>
              </a:rPr>
              <a:t>a</a:t>
            </a:r>
            <a:r>
              <a:rPr sz="2925" i="1" spc="-330" baseline="44159" dirty="0">
                <a:latin typeface="Times New Roman"/>
                <a:cs typeface="Times New Roman"/>
              </a:rPr>
              <a:t> </a:t>
            </a:r>
            <a:r>
              <a:rPr sz="3400" spc="195" dirty="0">
                <a:latin typeface="Times New Roman"/>
                <a:cs typeface="Times New Roman"/>
              </a:rPr>
              <a:t>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40200" y="3937000"/>
            <a:ext cx="647700" cy="43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97350" y="39687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97350" y="39687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888740" y="5506720"/>
            <a:ext cx="474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No </a:t>
            </a:r>
            <a:r>
              <a:rPr sz="2400" i="1" u="sng" spc="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better </a:t>
            </a:r>
            <a:r>
              <a:rPr sz="2400" i="1" u="sng" spc="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than </a:t>
            </a:r>
            <a:r>
              <a:rPr sz="2400" i="1" u="sng" spc="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sz="2400" i="1" u="sng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ordinary</a:t>
            </a:r>
            <a:r>
              <a:rPr sz="2400" i="1" u="sng" spc="-25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i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algorithm!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8309" y="2288539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875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4" y="1143000"/>
                </a:moveTo>
                <a:lnTo>
                  <a:pt x="146823" y="1137969"/>
                </a:lnTo>
                <a:lnTo>
                  <a:pt x="106725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3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3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5" y="19363"/>
                </a:lnTo>
                <a:lnTo>
                  <a:pt x="146823" y="5031"/>
                </a:lnTo>
                <a:lnTo>
                  <a:pt x="19050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321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544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117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578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190503" y="1143000"/>
                </a:moveTo>
                <a:lnTo>
                  <a:pt x="146822" y="1137969"/>
                </a:lnTo>
                <a:lnTo>
                  <a:pt x="106724" y="1123637"/>
                </a:lnTo>
                <a:lnTo>
                  <a:pt x="71353" y="1101149"/>
                </a:lnTo>
                <a:lnTo>
                  <a:pt x="41851" y="1071647"/>
                </a:lnTo>
                <a:lnTo>
                  <a:pt x="19362" y="1036276"/>
                </a:lnTo>
                <a:lnTo>
                  <a:pt x="5031" y="996177"/>
                </a:lnTo>
                <a:lnTo>
                  <a:pt x="0" y="952496"/>
                </a:lnTo>
                <a:lnTo>
                  <a:pt x="0" y="190504"/>
                </a:lnTo>
                <a:lnTo>
                  <a:pt x="5031" y="146823"/>
                </a:lnTo>
                <a:lnTo>
                  <a:pt x="19362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2" y="5031"/>
                </a:lnTo>
                <a:lnTo>
                  <a:pt x="1905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15150" y="2292350"/>
            <a:ext cx="190500" cy="1143000"/>
          </a:xfrm>
          <a:custGeom>
            <a:avLst/>
            <a:gdLst/>
            <a:ahLst/>
            <a:cxnLst/>
            <a:rect l="l" t="t" r="r" b="b"/>
            <a:pathLst>
              <a:path w="190500" h="1143000">
                <a:moveTo>
                  <a:pt x="0" y="0"/>
                </a:moveTo>
                <a:lnTo>
                  <a:pt x="43679" y="5031"/>
                </a:lnTo>
                <a:lnTo>
                  <a:pt x="83777" y="19363"/>
                </a:lnTo>
                <a:lnTo>
                  <a:pt x="119147" y="41851"/>
                </a:lnTo>
                <a:lnTo>
                  <a:pt x="148649" y="71353"/>
                </a:lnTo>
                <a:lnTo>
                  <a:pt x="171137" y="106725"/>
                </a:lnTo>
                <a:lnTo>
                  <a:pt x="185468" y="146823"/>
                </a:lnTo>
                <a:lnTo>
                  <a:pt x="190500" y="190504"/>
                </a:lnTo>
                <a:lnTo>
                  <a:pt x="190500" y="952496"/>
                </a:lnTo>
                <a:lnTo>
                  <a:pt x="185468" y="996177"/>
                </a:lnTo>
                <a:lnTo>
                  <a:pt x="171137" y="1036276"/>
                </a:lnTo>
                <a:lnTo>
                  <a:pt x="148649" y="1071647"/>
                </a:lnTo>
                <a:lnTo>
                  <a:pt x="119147" y="1101149"/>
                </a:lnTo>
                <a:lnTo>
                  <a:pt x="83777" y="1123637"/>
                </a:lnTo>
                <a:lnTo>
                  <a:pt x="43679" y="1137969"/>
                </a:lnTo>
                <a:lnTo>
                  <a:pt x="0" y="1143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39972" y="2288539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40197" y="2288539"/>
            <a:ext cx="475615" cy="1143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 _ _</a:t>
            </a:r>
            <a:r>
              <a:rPr sz="3200" spc="-100" dirty="0">
                <a:solidFill>
                  <a:srgbClr val="67AFB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6972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Matrix Multiplication: </a:t>
            </a:r>
            <a:r>
              <a:rPr sz="3600" spc="-25" dirty="0"/>
              <a:t>Strassen’s</a:t>
            </a:r>
            <a:r>
              <a:rPr sz="3600" spc="-20" dirty="0"/>
              <a:t> </a:t>
            </a:r>
            <a:r>
              <a:rPr sz="3600" dirty="0"/>
              <a:t>Idea</a:t>
            </a:r>
            <a:endParaRPr sz="3600"/>
          </a:p>
        </p:txBody>
      </p:sp>
      <p:sp>
        <p:nvSpPr>
          <p:cNvPr id="12" name="object 12"/>
          <p:cNvSpPr txBox="1"/>
          <p:nvPr/>
        </p:nvSpPr>
        <p:spPr>
          <a:xfrm>
            <a:off x="2059939" y="1514475"/>
            <a:ext cx="1193800" cy="1929764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R="8890" algn="ctr">
              <a:lnSpc>
                <a:spcPct val="100000"/>
              </a:lnSpc>
              <a:spcBef>
                <a:spcPts val="1535"/>
              </a:spcBef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640"/>
              </a:spcBef>
            </a:pPr>
            <a:r>
              <a:rPr sz="4800" spc="-810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810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c</a:t>
            </a:r>
            <a:r>
              <a:rPr sz="1900" spc="-54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4800" spc="-810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54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1900" spc="9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4800" spc="-585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585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c</a:t>
            </a:r>
            <a:r>
              <a:rPr sz="1900" spc="-39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4800" spc="-585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39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endParaRPr sz="1900">
              <a:latin typeface="Times New Roman"/>
              <a:cs typeface="Times New Roman"/>
            </a:endParaRPr>
          </a:p>
          <a:p>
            <a:pPr marL="76200" algn="ctr">
              <a:lnSpc>
                <a:spcPct val="100000"/>
              </a:lnSpc>
              <a:spcBef>
                <a:spcPts val="1360"/>
              </a:spcBef>
              <a:tabLst>
                <a:tab pos="761365" algn="l"/>
              </a:tabLst>
            </a:pPr>
            <a:r>
              <a:rPr sz="4200" spc="-67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c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1900" dirty="0">
                <a:solidFill>
                  <a:srgbClr val="000090"/>
                </a:solidFill>
                <a:latin typeface="Times New Roman"/>
                <a:cs typeface="Times New Roman"/>
              </a:rPr>
              <a:t>1	</a:t>
            </a:r>
            <a:r>
              <a:rPr sz="4200" spc="-67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c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99802" y="1514475"/>
            <a:ext cx="1659255" cy="1929764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467359" algn="ctr">
              <a:lnSpc>
                <a:spcPct val="100000"/>
              </a:lnSpc>
              <a:spcBef>
                <a:spcPts val="1535"/>
              </a:spcBef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40"/>
              </a:spcBef>
              <a:tabLst>
                <a:tab pos="443865" algn="l"/>
              </a:tabLst>
            </a:pPr>
            <a:r>
              <a:rPr sz="4800" baseline="-35590" dirty="0">
                <a:latin typeface="Times New Roman"/>
                <a:cs typeface="Times New Roman"/>
              </a:rPr>
              <a:t>=	</a:t>
            </a:r>
            <a:r>
              <a:rPr sz="4800" spc="-735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735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1900" spc="-49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4800" spc="-735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49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1900" spc="-5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4800" spc="-509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509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4800" spc="-509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340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endParaRPr sz="1900">
              <a:latin typeface="Times New Roman"/>
              <a:cs typeface="Times New Roman"/>
            </a:endParaRPr>
          </a:p>
          <a:p>
            <a:pPr marL="541020" algn="ctr">
              <a:lnSpc>
                <a:spcPct val="100000"/>
              </a:lnSpc>
              <a:spcBef>
                <a:spcPts val="1360"/>
              </a:spcBef>
              <a:tabLst>
                <a:tab pos="1226820" algn="l"/>
              </a:tabLst>
            </a:pPr>
            <a:r>
              <a:rPr sz="4200" spc="-67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1900" dirty="0">
                <a:solidFill>
                  <a:srgbClr val="000090"/>
                </a:solidFill>
                <a:latin typeface="Times New Roman"/>
                <a:cs typeface="Times New Roman"/>
              </a:rPr>
              <a:t>1	</a:t>
            </a:r>
            <a:r>
              <a:rPr sz="4200" spc="-67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44490" y="1514475"/>
            <a:ext cx="1568450" cy="1929764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306705" algn="ctr">
              <a:lnSpc>
                <a:spcPct val="100000"/>
              </a:lnSpc>
              <a:spcBef>
                <a:spcPts val="1535"/>
              </a:spcBef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40"/>
              </a:spcBef>
              <a:tabLst>
                <a:tab pos="299720" algn="l"/>
              </a:tabLst>
            </a:pPr>
            <a:r>
              <a:rPr sz="4800" b="1" baseline="-25173" dirty="0">
                <a:latin typeface="Times New Roman"/>
                <a:cs typeface="Times New Roman"/>
              </a:rPr>
              <a:t>.	</a:t>
            </a:r>
            <a:r>
              <a:rPr sz="4800" spc="-652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652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4800" spc="-652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434" dirty="0">
                <a:solidFill>
                  <a:srgbClr val="000090"/>
                </a:solidFill>
                <a:latin typeface="Times New Roman"/>
                <a:cs typeface="Times New Roman"/>
              </a:rPr>
              <a:t>11   </a:t>
            </a:r>
            <a:r>
              <a:rPr sz="1900" spc="-4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4800" spc="-427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4200" spc="-427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4800" spc="-427" baseline="-6076" dirty="0">
                <a:solidFill>
                  <a:srgbClr val="67AFBD"/>
                </a:solidFill>
                <a:latin typeface="Times New Roman"/>
                <a:cs typeface="Times New Roman"/>
              </a:rPr>
              <a:t>_</a:t>
            </a:r>
            <a:r>
              <a:rPr sz="1900" spc="-285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endParaRPr sz="1900">
              <a:latin typeface="Times New Roman"/>
              <a:cs typeface="Times New Roman"/>
            </a:endParaRPr>
          </a:p>
          <a:p>
            <a:pPr marL="424815" algn="ctr">
              <a:lnSpc>
                <a:spcPct val="100000"/>
              </a:lnSpc>
              <a:spcBef>
                <a:spcPts val="1360"/>
              </a:spcBef>
              <a:tabLst>
                <a:tab pos="1110615" algn="l"/>
              </a:tabLst>
            </a:pPr>
            <a:r>
              <a:rPr sz="4200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1900" dirty="0">
                <a:solidFill>
                  <a:srgbClr val="000090"/>
                </a:solidFill>
                <a:latin typeface="Times New Roman"/>
                <a:cs typeface="Times New Roman"/>
              </a:rPr>
              <a:t>1	</a:t>
            </a:r>
            <a:r>
              <a:rPr sz="4200" baseline="11904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1900" spc="50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4540" y="4211320"/>
            <a:ext cx="7624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Compute </a:t>
            </a:r>
            <a:r>
              <a:rPr sz="2400" b="1" spc="-3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b="1" spc="-44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2400" b="1" spc="-30" dirty="0">
                <a:solidFill>
                  <a:srgbClr val="0000FF"/>
                </a:solidFill>
                <a:latin typeface="Times New Roman"/>
                <a:cs typeface="Times New Roman"/>
              </a:rPr>
              <a:t>, </a:t>
            </a:r>
            <a:r>
              <a:rPr sz="2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b="1" spc="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2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, c</a:t>
            </a:r>
            <a:r>
              <a:rPr sz="2400" b="1" spc="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21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, 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and </a:t>
            </a:r>
            <a:r>
              <a:rPr sz="24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b="1" spc="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22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using 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7 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recursive</a:t>
            </a:r>
            <a:r>
              <a:rPr sz="2400" spc="-2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multiplications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6972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Matrix Multiplication: </a:t>
            </a:r>
            <a:r>
              <a:rPr sz="3600" spc="-25" dirty="0"/>
              <a:t>Strassen’s</a:t>
            </a:r>
            <a:r>
              <a:rPr sz="3600" spc="-20" dirty="0"/>
              <a:t> </a:t>
            </a:r>
            <a:r>
              <a:rPr sz="3600" dirty="0"/>
              <a:t>Idea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81000" y="1600200"/>
            <a:ext cx="4343400" cy="3962400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92710" rIns="0" bIns="0" rtlCol="0">
            <a:spAutoFit/>
          </a:bodyPr>
          <a:lstStyle/>
          <a:p>
            <a:pPr marL="320040" marR="1387475" algn="just">
              <a:lnSpc>
                <a:spcPct val="120200"/>
              </a:lnSpc>
              <a:spcBef>
                <a:spcPts val="730"/>
              </a:spcBef>
            </a:pP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 </a:t>
            </a:r>
            <a:r>
              <a:rPr sz="2600" spc="-5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-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 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x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  </a:t>
            </a: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r>
              <a:rPr sz="2550" spc="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3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-8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3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  </a:t>
            </a: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3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13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179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-8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1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3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-5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  </a:t>
            </a: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4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30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6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-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  <a:p>
            <a:pPr marL="320040" marR="488950" algn="just">
              <a:lnSpc>
                <a:spcPct val="120500"/>
              </a:lnSpc>
              <a:spcBef>
                <a:spcPts val="55"/>
              </a:spcBef>
            </a:pP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5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r>
              <a:rPr sz="2550" spc="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-254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-15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23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  </a:t>
            </a: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6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r>
              <a:rPr sz="2550" spc="-27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-3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2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179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  </a:t>
            </a: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7</a:t>
            </a:r>
            <a:r>
              <a:rPr sz="2550" spc="-11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3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(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-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-254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2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-15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r>
              <a:rPr sz="2550" spc="-179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2740" y="3754120"/>
            <a:ext cx="2654935" cy="11277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0"/>
              </a:spcBef>
            </a:pPr>
            <a:r>
              <a:rPr sz="2400" spc="5" dirty="0">
                <a:latin typeface="Times New Roman"/>
                <a:cs typeface="Times New Roman"/>
              </a:rPr>
              <a:t>Compute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400" spc="-22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..P</a:t>
            </a:r>
            <a:r>
              <a:rPr sz="2400" spc="-22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7 </a:t>
            </a:r>
            <a:r>
              <a:rPr sz="2400" spc="-5" dirty="0">
                <a:latin typeface="Times New Roman"/>
                <a:cs typeface="Times New Roman"/>
              </a:rPr>
              <a:t>using 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7 </a:t>
            </a:r>
            <a:r>
              <a:rPr sz="2400" spc="5" dirty="0">
                <a:latin typeface="Times New Roman"/>
                <a:cs typeface="Times New Roman"/>
              </a:rPr>
              <a:t>recursive </a:t>
            </a:r>
            <a:r>
              <a:rPr sz="2400" spc="20" dirty="0">
                <a:latin typeface="Times New Roman"/>
                <a:cs typeface="Times New Roman"/>
              </a:rPr>
              <a:t>calls</a:t>
            </a:r>
            <a:r>
              <a:rPr sz="2400" spc="-24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to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spc="15" dirty="0">
                <a:latin typeface="Times New Roman"/>
                <a:cs typeface="Times New Roman"/>
              </a:rPr>
              <a:t>matrix-multiply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2740" y="1620520"/>
            <a:ext cx="3302000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0"/>
              </a:spcBef>
            </a:pPr>
            <a:r>
              <a:rPr sz="2400" u="sng" spc="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Reminder</a:t>
            </a:r>
            <a:r>
              <a:rPr sz="2400" spc="10" dirty="0">
                <a:latin typeface="Times New Roman"/>
                <a:cs typeface="Times New Roman"/>
              </a:rPr>
              <a:t>: </a:t>
            </a:r>
            <a:r>
              <a:rPr sz="2400" spc="20" dirty="0">
                <a:latin typeface="Times New Roman"/>
                <a:cs typeface="Times New Roman"/>
              </a:rPr>
              <a:t>Each</a:t>
            </a:r>
            <a:r>
              <a:rPr sz="2400" spc="-30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submatrix  </a:t>
            </a:r>
            <a:r>
              <a:rPr sz="2400" spc="1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5" dirty="0">
                <a:latin typeface="Times New Roman"/>
                <a:cs typeface="Times New Roman"/>
              </a:rPr>
              <a:t>size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(n/2)x(n/2)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12740" y="2687320"/>
            <a:ext cx="2908300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0"/>
              </a:spcBef>
            </a:pPr>
            <a:r>
              <a:rPr sz="2400" spc="20" dirty="0">
                <a:latin typeface="Times New Roman"/>
                <a:cs typeface="Times New Roman"/>
              </a:rPr>
              <a:t>Each </a:t>
            </a:r>
            <a:r>
              <a:rPr sz="2400" dirty="0">
                <a:latin typeface="Times New Roman"/>
                <a:cs typeface="Times New Roman"/>
              </a:rPr>
              <a:t>add/sub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operation  </a:t>
            </a:r>
            <a:r>
              <a:rPr sz="2400" spc="15" dirty="0">
                <a:latin typeface="Times New Roman"/>
                <a:cs typeface="Times New Roman"/>
              </a:rPr>
              <a:t>takes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Θ(n</a:t>
            </a:r>
            <a:r>
              <a:rPr sz="2400" spc="-15" baseline="24305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400" spc="-6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Times New Roman"/>
                <a:cs typeface="Times New Roman"/>
              </a:rPr>
              <a:t>time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45940" y="5659120"/>
            <a:ext cx="4191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How </a:t>
            </a:r>
            <a:r>
              <a:rPr sz="2400" i="1" spc="15" dirty="0">
                <a:solidFill>
                  <a:srgbClr val="FF0000"/>
                </a:solidFill>
                <a:latin typeface="Times New Roman"/>
                <a:cs typeface="Times New Roman"/>
              </a:rPr>
              <a:t>to </a:t>
            </a:r>
            <a:r>
              <a:rPr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compute </a:t>
            </a:r>
            <a:r>
              <a:rPr sz="24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i="1" spc="-7" baseline="-17361" dirty="0">
                <a:solidFill>
                  <a:srgbClr val="FF0000"/>
                </a:solidFill>
                <a:latin typeface="Times New Roman"/>
                <a:cs typeface="Times New Roman"/>
              </a:rPr>
              <a:t>ij </a:t>
            </a:r>
            <a:r>
              <a:rPr sz="24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using </a:t>
            </a:r>
            <a:r>
              <a:rPr sz="24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i="1" spc="7" baseline="-17361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4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.. </a:t>
            </a:r>
            <a:r>
              <a:rPr sz="2400" i="1" spc="1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i="1" spc="22" baseline="-17361" dirty="0">
                <a:solidFill>
                  <a:srgbClr val="FF0000"/>
                </a:solidFill>
                <a:latin typeface="Times New Roman"/>
                <a:cs typeface="Times New Roman"/>
              </a:rPr>
              <a:t>7</a:t>
            </a:r>
            <a:r>
              <a:rPr sz="2400" i="1" spc="-232" baseline="-1736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?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1600200"/>
            <a:ext cx="4343400" cy="3962400"/>
          </a:xfrm>
          <a:custGeom>
            <a:avLst/>
            <a:gdLst/>
            <a:ahLst/>
            <a:cxnLst/>
            <a:rect l="l" t="t" r="r" b="b"/>
            <a:pathLst>
              <a:path w="4343400" h="3962400">
                <a:moveTo>
                  <a:pt x="0" y="0"/>
                </a:moveTo>
                <a:lnTo>
                  <a:pt x="4343400" y="0"/>
                </a:lnTo>
                <a:lnTo>
                  <a:pt x="4343400" y="3962400"/>
                </a:lnTo>
                <a:lnTo>
                  <a:pt x="0" y="39624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6972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Matrix Multiplication: </a:t>
            </a:r>
            <a:r>
              <a:rPr sz="3600" spc="-25" dirty="0"/>
              <a:t>Strassen’s</a:t>
            </a:r>
            <a:r>
              <a:rPr sz="3600" spc="-20" dirty="0"/>
              <a:t> </a:t>
            </a:r>
            <a:r>
              <a:rPr sz="3600" dirty="0"/>
              <a:t>Idea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688340" y="1677670"/>
            <a:ext cx="2641600" cy="109347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ct val="119400"/>
              </a:lnSpc>
              <a:spcBef>
                <a:spcPts val="150"/>
              </a:spcBef>
            </a:pP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3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-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8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3000" b="1" spc="-6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-3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18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  </a:t>
            </a: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r>
              <a:rPr sz="2550" spc="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3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-8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3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endParaRPr sz="2550" baseline="-16339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2865120"/>
            <a:ext cx="8877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7665" algn="l"/>
              </a:tabLst>
            </a:pP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P	=</a:t>
            </a:r>
            <a:r>
              <a:rPr sz="2600" spc="-30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18639" y="2839720"/>
            <a:ext cx="13208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</a:tabLst>
            </a:pP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12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a	)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25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6139" y="3042920"/>
            <a:ext cx="24765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  <a:tab pos="1370965" algn="l"/>
                <a:tab pos="2259965" algn="l"/>
              </a:tabLst>
            </a:pPr>
            <a:r>
              <a:rPr sz="1700" dirty="0">
                <a:solidFill>
                  <a:srgbClr val="000090"/>
                </a:solidFill>
                <a:latin typeface="Times New Roman"/>
                <a:cs typeface="Times New Roman"/>
              </a:rPr>
              <a:t>3	</a:t>
            </a:r>
            <a:r>
              <a:rPr sz="1700" spc="5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1700" dirty="0">
                <a:solidFill>
                  <a:srgbClr val="000090"/>
                </a:solidFill>
                <a:latin typeface="Times New Roman"/>
                <a:cs typeface="Times New Roman"/>
              </a:rPr>
              <a:t>1	</a:t>
            </a:r>
            <a:r>
              <a:rPr sz="1700" spc="5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1700" dirty="0">
                <a:solidFill>
                  <a:srgbClr val="000090"/>
                </a:solidFill>
                <a:latin typeface="Times New Roman"/>
                <a:cs typeface="Times New Roman"/>
              </a:rPr>
              <a:t>2	</a:t>
            </a:r>
            <a:r>
              <a:rPr sz="1700" spc="-50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340" y="3253740"/>
            <a:ext cx="3552190" cy="209550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4</a:t>
            </a:r>
            <a:r>
              <a:rPr sz="2550" spc="-11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30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0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7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-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20500"/>
              </a:lnSpc>
              <a:spcBef>
                <a:spcPts val="50"/>
              </a:spcBef>
            </a:pP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5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r>
              <a:rPr sz="2550" spc="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-254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-15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23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  </a:t>
            </a: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6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r>
              <a:rPr sz="2550" spc="-27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-3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2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179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  </a:t>
            </a: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7</a:t>
            </a:r>
            <a:r>
              <a:rPr sz="2550" spc="-11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3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(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-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-254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2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-15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r>
              <a:rPr sz="2550" spc="-179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10200" y="1752600"/>
            <a:ext cx="3238500" cy="1816100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27939" rIns="0" bIns="0" rtlCol="0">
            <a:spAutoFit/>
          </a:bodyPr>
          <a:lstStyle/>
          <a:p>
            <a:pPr marL="90805" marR="111125">
              <a:lnSpc>
                <a:spcPct val="101200"/>
              </a:lnSpc>
              <a:spcBef>
                <a:spcPts val="219"/>
              </a:spcBef>
            </a:pPr>
            <a:r>
              <a:rPr sz="2800" spc="-3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850" spc="-52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11</a:t>
            </a:r>
            <a:r>
              <a:rPr sz="2850" spc="-30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8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r>
              <a:rPr sz="2850" spc="-359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28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r>
              <a:rPr sz="2850" spc="-27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–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850" spc="-367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28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6 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85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12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=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1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2800" spc="-3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2850" baseline="-17543">
              <a:latin typeface="Times New Roman"/>
              <a:cs typeface="Times New Roman"/>
            </a:endParaRPr>
          </a:p>
          <a:p>
            <a:pPr marL="90805">
              <a:lnSpc>
                <a:spcPts val="3300"/>
              </a:lnSpc>
            </a:pP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85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21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=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3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2800" spc="-4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endParaRPr sz="2850" baseline="-17543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  <a:spcBef>
                <a:spcPts val="40"/>
              </a:spcBef>
            </a:pP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85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22</a:t>
            </a:r>
            <a:r>
              <a:rPr sz="2850" spc="-247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8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r>
              <a:rPr sz="2850" spc="-367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28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850" spc="-262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–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sz="2850" spc="-367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–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50" spc="30" baseline="-17543" dirty="0">
                <a:solidFill>
                  <a:srgbClr val="FF0000"/>
                </a:solidFill>
                <a:latin typeface="Times New Roman"/>
                <a:cs typeface="Times New Roman"/>
              </a:rPr>
              <a:t>7</a:t>
            </a:r>
            <a:endParaRPr sz="2850" baseline="-17543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88940" y="4058920"/>
            <a:ext cx="3128645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0"/>
              </a:spcBef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7 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recursive 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multiply</a:t>
            </a:r>
            <a:r>
              <a:rPr sz="2400" spc="-3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20" dirty="0">
                <a:solidFill>
                  <a:srgbClr val="FF0000"/>
                </a:solidFill>
                <a:latin typeface="Times New Roman"/>
                <a:cs typeface="Times New Roman"/>
              </a:rPr>
              <a:t>calls </a:t>
            </a:r>
            <a:r>
              <a:rPr sz="24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18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add/sub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operations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21939" y="5735320"/>
            <a:ext cx="5969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solidFill>
                  <a:srgbClr val="3366FF"/>
                </a:solidFill>
                <a:latin typeface="Times New Roman"/>
                <a:cs typeface="Times New Roman"/>
              </a:rPr>
              <a:t>Does </a:t>
            </a:r>
            <a:r>
              <a:rPr sz="2400" i="1" dirty="0">
                <a:solidFill>
                  <a:srgbClr val="3366FF"/>
                </a:solidFill>
                <a:latin typeface="Times New Roman"/>
                <a:cs typeface="Times New Roman"/>
              </a:rPr>
              <a:t>not </a:t>
            </a:r>
            <a:r>
              <a:rPr sz="2400" i="1" spc="-20" dirty="0">
                <a:solidFill>
                  <a:srgbClr val="3366FF"/>
                </a:solidFill>
                <a:latin typeface="Times New Roman"/>
                <a:cs typeface="Times New Roman"/>
              </a:rPr>
              <a:t>rely </a:t>
            </a:r>
            <a:r>
              <a:rPr sz="2400" i="1" dirty="0">
                <a:solidFill>
                  <a:srgbClr val="3366FF"/>
                </a:solidFill>
                <a:latin typeface="Times New Roman"/>
                <a:cs typeface="Times New Roman"/>
              </a:rPr>
              <a:t>on </a:t>
            </a:r>
            <a:r>
              <a:rPr sz="2400" i="1" spc="10" dirty="0">
                <a:solidFill>
                  <a:srgbClr val="3366FF"/>
                </a:solidFill>
                <a:latin typeface="Times New Roman"/>
                <a:cs typeface="Times New Roman"/>
              </a:rPr>
              <a:t>commutativity </a:t>
            </a:r>
            <a:r>
              <a:rPr sz="2400" i="1" dirty="0">
                <a:solidFill>
                  <a:srgbClr val="3366FF"/>
                </a:solidFill>
                <a:latin typeface="Times New Roman"/>
                <a:cs typeface="Times New Roman"/>
              </a:rPr>
              <a:t>of</a:t>
            </a:r>
            <a:r>
              <a:rPr sz="2400" i="1" spc="-20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2400" i="1" spc="10" dirty="0">
                <a:solidFill>
                  <a:srgbClr val="3366FF"/>
                </a:solidFill>
                <a:latin typeface="Times New Roman"/>
                <a:cs typeface="Times New Roman"/>
              </a:rPr>
              <a:t>multiplication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1600200"/>
            <a:ext cx="4343400" cy="3962400"/>
          </a:xfrm>
          <a:custGeom>
            <a:avLst/>
            <a:gdLst/>
            <a:ahLst/>
            <a:cxnLst/>
            <a:rect l="l" t="t" r="r" b="b"/>
            <a:pathLst>
              <a:path w="4343400" h="3962400">
                <a:moveTo>
                  <a:pt x="0" y="0"/>
                </a:moveTo>
                <a:lnTo>
                  <a:pt x="4343400" y="0"/>
                </a:lnTo>
                <a:lnTo>
                  <a:pt x="4343400" y="3962400"/>
                </a:lnTo>
                <a:lnTo>
                  <a:pt x="0" y="39624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6972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Matrix Multiplication: </a:t>
            </a:r>
            <a:r>
              <a:rPr sz="3600" spc="-25" dirty="0"/>
              <a:t>Strassen’s</a:t>
            </a:r>
            <a:r>
              <a:rPr sz="3600" spc="-20" dirty="0"/>
              <a:t> </a:t>
            </a:r>
            <a:r>
              <a:rPr sz="3600" dirty="0"/>
              <a:t>Idea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8340" y="1772920"/>
            <a:ext cx="26250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3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-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8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3000" b="1" spc="-6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-3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179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2344420"/>
            <a:ext cx="8877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7665" algn="l"/>
              </a:tabLst>
            </a:pP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P	=</a:t>
            </a:r>
            <a:r>
              <a:rPr sz="2600" spc="-30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05939" y="2319020"/>
            <a:ext cx="12954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</a:tabLst>
            </a:pP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a	)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45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6139" y="2522220"/>
            <a:ext cx="24638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  <a:tab pos="1370965" algn="l"/>
                <a:tab pos="2221865" algn="l"/>
              </a:tabLst>
            </a:pPr>
            <a:r>
              <a:rPr sz="1700" dirty="0">
                <a:solidFill>
                  <a:srgbClr val="000090"/>
                </a:solidFill>
                <a:latin typeface="Times New Roman"/>
                <a:cs typeface="Times New Roman"/>
              </a:rPr>
              <a:t>2	</a:t>
            </a:r>
            <a:r>
              <a:rPr sz="1700" spc="-5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1700" dirty="0">
                <a:solidFill>
                  <a:srgbClr val="000090"/>
                </a:solidFill>
                <a:latin typeface="Times New Roman"/>
                <a:cs typeface="Times New Roman"/>
              </a:rPr>
              <a:t>1	</a:t>
            </a:r>
            <a:r>
              <a:rPr sz="1700" spc="5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1700" dirty="0">
                <a:solidFill>
                  <a:srgbClr val="000090"/>
                </a:solidFill>
                <a:latin typeface="Times New Roman"/>
                <a:cs typeface="Times New Roman"/>
              </a:rPr>
              <a:t>2	</a:t>
            </a:r>
            <a:r>
              <a:rPr sz="1700" spc="50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340" y="2758440"/>
            <a:ext cx="2654300" cy="104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3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13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179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-8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1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3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-5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  </a:t>
            </a: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4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30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7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-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8340" y="3893820"/>
            <a:ext cx="8877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7665" algn="l"/>
              </a:tabLst>
            </a:pP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P	=</a:t>
            </a:r>
            <a:r>
              <a:rPr sz="2600" spc="-30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6139" y="4071620"/>
            <a:ext cx="32258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  <a:tab pos="1345565" algn="l"/>
                <a:tab pos="2310765" algn="l"/>
                <a:tab pos="2983865" algn="l"/>
              </a:tabLst>
            </a:pPr>
            <a:r>
              <a:rPr sz="1700" dirty="0">
                <a:solidFill>
                  <a:srgbClr val="000090"/>
                </a:solidFill>
                <a:latin typeface="Times New Roman"/>
                <a:cs typeface="Times New Roman"/>
              </a:rPr>
              <a:t>5	</a:t>
            </a:r>
            <a:r>
              <a:rPr sz="1700" spc="-5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1700" dirty="0">
                <a:solidFill>
                  <a:srgbClr val="000090"/>
                </a:solidFill>
                <a:latin typeface="Times New Roman"/>
                <a:cs typeface="Times New Roman"/>
              </a:rPr>
              <a:t>1	</a:t>
            </a:r>
            <a:r>
              <a:rPr sz="1700" spc="5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sz="1700" dirty="0">
                <a:solidFill>
                  <a:srgbClr val="000090"/>
                </a:solidFill>
                <a:latin typeface="Times New Roman"/>
                <a:cs typeface="Times New Roman"/>
              </a:rPr>
              <a:t>2	</a:t>
            </a:r>
            <a:r>
              <a:rPr sz="1700" spc="-5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sz="1700" dirty="0">
                <a:solidFill>
                  <a:srgbClr val="000090"/>
                </a:solidFill>
                <a:latin typeface="Times New Roman"/>
                <a:cs typeface="Times New Roman"/>
              </a:rPr>
              <a:t>1	</a:t>
            </a:r>
            <a:r>
              <a:rPr sz="1700" spc="50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05939" y="3868420"/>
            <a:ext cx="24345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2465" algn="l"/>
                <a:tab pos="1637664" algn="l"/>
                <a:tab pos="2310765" algn="l"/>
              </a:tabLst>
            </a:pP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a	)</a:t>
            </a:r>
            <a:r>
              <a:rPr sz="2600" spc="-25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(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b	+</a:t>
            </a:r>
            <a:r>
              <a:rPr sz="2600" spc="-22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b	)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8340" y="4282440"/>
            <a:ext cx="3539490" cy="106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2000"/>
              </a:lnSpc>
              <a:spcBef>
                <a:spcPts val="100"/>
              </a:spcBef>
            </a:pP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6</a:t>
            </a:r>
            <a:r>
              <a:rPr sz="2550" spc="-12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(a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-3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27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2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1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22</a:t>
            </a:r>
            <a:r>
              <a:rPr sz="2550" spc="-179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  </a:t>
            </a:r>
            <a:r>
              <a:rPr sz="2600" spc="-25" dirty="0">
                <a:solidFill>
                  <a:srgbClr val="000090"/>
                </a:solidFill>
                <a:latin typeface="Times New Roman"/>
                <a:cs typeface="Times New Roman"/>
              </a:rPr>
              <a:t>P</a:t>
            </a:r>
            <a:r>
              <a:rPr sz="2550" spc="-3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7</a:t>
            </a:r>
            <a:r>
              <a:rPr sz="2550" spc="-11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=</a:t>
            </a:r>
            <a:r>
              <a:rPr sz="2600" spc="-3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(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-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30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-</a:t>
            </a:r>
            <a:r>
              <a:rPr sz="2600" spc="-22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000090"/>
                </a:solidFill>
                <a:latin typeface="Times New Roman"/>
                <a:cs typeface="Times New Roman"/>
              </a:rPr>
              <a:t>a</a:t>
            </a:r>
            <a:r>
              <a:rPr sz="2550" spc="44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21</a:t>
            </a:r>
            <a:r>
              <a:rPr sz="2550" spc="-277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r>
              <a:rPr sz="2600" spc="-254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00" b="1" spc="-20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00090"/>
                </a:solidFill>
                <a:latin typeface="Times New Roman"/>
                <a:cs typeface="Times New Roman"/>
              </a:rPr>
              <a:t>(b</a:t>
            </a:r>
            <a:r>
              <a:rPr sz="2550" spc="-15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11</a:t>
            </a:r>
            <a:r>
              <a:rPr sz="2550" spc="-3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+</a:t>
            </a:r>
            <a:r>
              <a:rPr sz="2600" spc="-22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spc="1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550" spc="2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12</a:t>
            </a:r>
            <a:r>
              <a:rPr sz="2550" spc="-172" baseline="-16339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90"/>
                </a:solidFill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55540" y="2153920"/>
            <a:ext cx="3873500" cy="270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Times New Roman"/>
                <a:cs typeface="Times New Roman"/>
              </a:rPr>
              <a:t>e.g. </a:t>
            </a:r>
            <a:r>
              <a:rPr sz="2400" spc="-10" dirty="0">
                <a:latin typeface="Times New Roman"/>
                <a:cs typeface="Times New Roman"/>
              </a:rPr>
              <a:t>Show </a:t>
            </a:r>
            <a:r>
              <a:rPr sz="2400" spc="15" dirty="0">
                <a:latin typeface="Times New Roman"/>
                <a:cs typeface="Times New Roman"/>
              </a:rPr>
              <a:t>that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12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400" spc="-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+P</a:t>
            </a:r>
            <a:r>
              <a:rPr sz="2400" spc="-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endParaRPr sz="2400" baseline="-17361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70"/>
              </a:spcBef>
            </a:pP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1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12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400" spc="-30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3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400" spc="-30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endParaRPr sz="2400" baseline="-17361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(b</a:t>
            </a:r>
            <a:r>
              <a:rPr sz="2400" spc="-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–b</a:t>
            </a:r>
            <a:r>
              <a:rPr sz="2400" spc="-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)+(a</a:t>
            </a:r>
            <a:r>
              <a:rPr sz="2400" spc="-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+a</a:t>
            </a:r>
            <a:r>
              <a:rPr sz="2400" spc="-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)b</a:t>
            </a:r>
            <a:r>
              <a:rPr sz="2400" spc="-7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endParaRPr sz="2400" baseline="-17361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  <a:spcBef>
                <a:spcPts val="520"/>
              </a:spcBef>
            </a:pPr>
            <a:r>
              <a:rPr sz="3600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3600" spc="37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spc="-15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3600" spc="-15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3600" spc="-15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-a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3600" spc="-15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r>
              <a:rPr sz="3600" spc="-15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+a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3600" spc="-15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r>
              <a:rPr sz="3600" spc="-15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+a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3600" spc="-15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endParaRPr sz="1600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  <a:spcBef>
                <a:spcPts val="20"/>
              </a:spcBef>
            </a:pPr>
            <a:r>
              <a:rPr sz="3600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3600" spc="60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spc="-7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3600" spc="-7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3600" spc="-7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+a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3600" spc="-7" baseline="11574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3848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/>
              <a:t>Strassen’s</a:t>
            </a:r>
            <a:r>
              <a:rPr sz="3600" spc="-240" dirty="0"/>
              <a:t> </a:t>
            </a:r>
            <a:r>
              <a:rPr sz="3600" spc="-5" dirty="0"/>
              <a:t>Algorithm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2001520"/>
            <a:ext cx="8221345" cy="38201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368935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317500" algn="l"/>
              </a:tabLst>
            </a:pPr>
            <a:r>
              <a:rPr sz="24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Divide</a:t>
            </a:r>
            <a:r>
              <a:rPr sz="2400" dirty="0">
                <a:solidFill>
                  <a:srgbClr val="A50021"/>
                </a:solidFill>
                <a:latin typeface="Times New Roman"/>
                <a:cs typeface="Times New Roman"/>
              </a:rPr>
              <a:t>:</a:t>
            </a:r>
            <a:r>
              <a:rPr sz="2400" spc="-70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Partition</a:t>
            </a:r>
            <a:r>
              <a:rPr sz="2400" spc="-30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1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and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into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 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000" spc="-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submatrices.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Form  </a:t>
            </a:r>
            <a:r>
              <a:rPr sz="2400" spc="15" dirty="0">
                <a:latin typeface="Times New Roman"/>
                <a:cs typeface="Times New Roman"/>
              </a:rPr>
              <a:t>terms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to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multiplied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using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b="1" spc="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and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–</a:t>
            </a:r>
            <a:r>
              <a:rPr sz="240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0000"/>
              </a:buClr>
              <a:buFont typeface="Times New Roman"/>
              <a:buAutoNum type="arabicPeriod"/>
            </a:pPr>
            <a:endParaRPr sz="365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  <a:buAutoNum type="arabicPeriod"/>
              <a:tabLst>
                <a:tab pos="317500" algn="l"/>
              </a:tabLst>
            </a:pPr>
            <a:r>
              <a:rPr sz="2400" b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Conquer</a:t>
            </a:r>
            <a:r>
              <a:rPr sz="2400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2400" spc="-5" dirty="0">
                <a:latin typeface="Times New Roman"/>
                <a:cs typeface="Times New Roman"/>
              </a:rPr>
              <a:t>Perform 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7 </a:t>
            </a:r>
            <a:r>
              <a:rPr sz="2400" spc="10" dirty="0">
                <a:latin typeface="Times New Roman"/>
                <a:cs typeface="Times New Roman"/>
              </a:rPr>
              <a:t>multiplications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x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</a:t>
            </a:r>
            <a:r>
              <a:rPr sz="2400" spc="-25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submatrices  </a:t>
            </a:r>
            <a:r>
              <a:rPr sz="2400" spc="-10" dirty="0">
                <a:latin typeface="Times New Roman"/>
                <a:cs typeface="Times New Roman"/>
              </a:rPr>
              <a:t>recursively.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0000"/>
              </a:buClr>
              <a:buFont typeface="Times New Roman"/>
              <a:buAutoNum type="arabicPeriod"/>
            </a:pPr>
            <a:endParaRPr sz="3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buAutoNum type="arabicPeriod"/>
              <a:tabLst>
                <a:tab pos="317500" algn="l"/>
              </a:tabLst>
            </a:pPr>
            <a:r>
              <a:rPr sz="2400" b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Combine</a:t>
            </a:r>
            <a:r>
              <a:rPr sz="2400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2400" spc="-10" dirty="0">
                <a:latin typeface="Times New Roman"/>
                <a:cs typeface="Times New Roman"/>
              </a:rPr>
              <a:t>Form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C </a:t>
            </a:r>
            <a:r>
              <a:rPr sz="2400" spc="-5" dirty="0">
                <a:latin typeface="Times New Roman"/>
                <a:cs typeface="Times New Roman"/>
              </a:rPr>
              <a:t>using 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+ </a:t>
            </a:r>
            <a:r>
              <a:rPr sz="2400" spc="10" dirty="0">
                <a:latin typeface="Times New Roman"/>
                <a:cs typeface="Times New Roman"/>
              </a:rPr>
              <a:t>and 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– </a:t>
            </a:r>
            <a:r>
              <a:rPr sz="2400" dirty="0">
                <a:latin typeface="Times New Roman"/>
                <a:cs typeface="Times New Roman"/>
              </a:rPr>
              <a:t>on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 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x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(n/2)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submatrices.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50">
              <a:latin typeface="Times New Roman"/>
              <a:cs typeface="Times New Roman"/>
            </a:endParaRPr>
          </a:p>
          <a:p>
            <a:pPr marL="1612265">
              <a:lnSpc>
                <a:spcPct val="100000"/>
              </a:lnSpc>
            </a:pPr>
            <a:r>
              <a:rPr sz="2400" u="sng" spc="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Recurrence</a:t>
            </a:r>
            <a:r>
              <a:rPr sz="2400" spc="10" dirty="0">
                <a:latin typeface="Times New Roman"/>
                <a:cs typeface="Times New Roman"/>
              </a:rPr>
              <a:t>: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T(n)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= 7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T(n/2)</a:t>
            </a:r>
            <a:r>
              <a:rPr sz="2400" spc="-40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+ </a:t>
            </a:r>
            <a:r>
              <a:rPr sz="2400" spc="-55" dirty="0">
                <a:solidFill>
                  <a:srgbClr val="0000FF"/>
                </a:solidFill>
                <a:latin typeface="Arial"/>
                <a:cs typeface="Arial"/>
              </a:rPr>
              <a:t>Ө</a:t>
            </a:r>
            <a:r>
              <a:rPr sz="2400" spc="-55" dirty="0">
                <a:solidFill>
                  <a:srgbClr val="0000FF"/>
                </a:solidFill>
                <a:latin typeface="Times New Roman"/>
                <a:cs typeface="Times New Roman"/>
              </a:rPr>
              <a:t>(n</a:t>
            </a:r>
            <a:r>
              <a:rPr sz="2400" spc="-82" baseline="24305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400" spc="-55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1574800"/>
            <a:ext cx="3771900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8340" y="454659"/>
            <a:ext cx="7444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0" dirty="0">
                <a:solidFill>
                  <a:srgbClr val="424456"/>
                </a:solidFill>
                <a:latin typeface="Times New Roman"/>
                <a:cs typeface="Times New Roman"/>
              </a:rPr>
              <a:t>Strassen’s </a:t>
            </a:r>
            <a:r>
              <a:rPr sz="3200" spc="5" dirty="0">
                <a:solidFill>
                  <a:srgbClr val="424456"/>
                </a:solidFill>
                <a:latin typeface="Times New Roman"/>
                <a:cs typeface="Times New Roman"/>
              </a:rPr>
              <a:t>Algorithm: Solving </a:t>
            </a:r>
            <a:r>
              <a:rPr sz="3200" dirty="0">
                <a:solidFill>
                  <a:srgbClr val="424456"/>
                </a:solidFill>
                <a:latin typeface="Times New Roman"/>
                <a:cs typeface="Times New Roman"/>
              </a:rPr>
              <a:t>the</a:t>
            </a:r>
            <a:r>
              <a:rPr sz="3200" spc="-260" dirty="0">
                <a:solidFill>
                  <a:srgbClr val="424456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424456"/>
                </a:solidFill>
                <a:latin typeface="Times New Roman"/>
                <a:cs typeface="Times New Roman"/>
              </a:rPr>
              <a:t>Recurrence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750" y="1606550"/>
            <a:ext cx="3657600" cy="6858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810"/>
              </a:spcBef>
            </a:pPr>
            <a:r>
              <a:rPr sz="2800" spc="-15" dirty="0">
                <a:latin typeface="Times New Roman"/>
                <a:cs typeface="Times New Roman"/>
              </a:rPr>
              <a:t>T(n) </a:t>
            </a:r>
            <a:r>
              <a:rPr sz="2800" dirty="0">
                <a:latin typeface="Times New Roman"/>
                <a:cs typeface="Times New Roman"/>
              </a:rPr>
              <a:t>= 7 </a:t>
            </a:r>
            <a:r>
              <a:rPr sz="2800" spc="-5" dirty="0">
                <a:latin typeface="Times New Roman"/>
                <a:cs typeface="Times New Roman"/>
              </a:rPr>
              <a:t>T(n/2) </a:t>
            </a:r>
            <a:r>
              <a:rPr sz="2800" dirty="0">
                <a:latin typeface="Times New Roman"/>
                <a:cs typeface="Times New Roman"/>
              </a:rPr>
              <a:t>+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Θ(n</a:t>
            </a:r>
            <a:r>
              <a:rPr sz="2850" spc="-15" baseline="23391" dirty="0">
                <a:latin typeface="Times New Roman"/>
                <a:cs typeface="Times New Roman"/>
              </a:rPr>
              <a:t>2</a:t>
            </a:r>
            <a:r>
              <a:rPr sz="2800" spc="-10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1813" y="2611120"/>
            <a:ext cx="42418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7765" algn="l"/>
                <a:tab pos="2437765" algn="l"/>
              </a:tabLst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800" spc="-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7,	b 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2,	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f(n)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Θ(n</a:t>
            </a:r>
            <a:r>
              <a:rPr sz="2850" spc="-22" baseline="2339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),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8800" y="2717800"/>
            <a:ext cx="647700" cy="43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5950" y="2749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5950" y="2749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327140" y="2484120"/>
            <a:ext cx="17976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75" baseline="-23809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spc="50" dirty="0">
                <a:solidFill>
                  <a:srgbClr val="0000FF"/>
                </a:solidFill>
                <a:latin typeface="Times New Roman"/>
                <a:cs typeface="Times New Roman"/>
              </a:rPr>
              <a:t>log</a:t>
            </a:r>
            <a:r>
              <a:rPr sz="2400" spc="7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spc="50" dirty="0">
                <a:solidFill>
                  <a:srgbClr val="0000FF"/>
                </a:solidFill>
                <a:latin typeface="Times New Roman"/>
                <a:cs typeface="Times New Roman"/>
              </a:rPr>
              <a:t>a </a:t>
            </a:r>
            <a:r>
              <a:rPr sz="420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4200" spc="-562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spc="7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850" spc="7" baseline="-23391" dirty="0">
                <a:solidFill>
                  <a:srgbClr val="0000FF"/>
                </a:solidFill>
                <a:latin typeface="Times New Roman"/>
                <a:cs typeface="Times New Roman"/>
              </a:rPr>
              <a:t>lg7</a:t>
            </a:r>
            <a:endParaRPr sz="2850" baseline="-23391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8800" y="5384800"/>
            <a:ext cx="647700" cy="43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5950" y="5416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5950" y="5416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74139" y="5278120"/>
            <a:ext cx="21126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T(n)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 Θ (n</a:t>
            </a:r>
            <a:r>
              <a:rPr sz="2850" baseline="23391" dirty="0">
                <a:solidFill>
                  <a:srgbClr val="0000FF"/>
                </a:solidFill>
                <a:latin typeface="Times New Roman"/>
                <a:cs typeface="Times New Roman"/>
              </a:rPr>
              <a:t>lg7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26000" y="3556000"/>
            <a:ext cx="3695700" cy="1104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49400" y="3556000"/>
            <a:ext cx="2324100" cy="1104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06550" y="3587750"/>
            <a:ext cx="2464434" cy="990600"/>
          </a:xfrm>
          <a:custGeom>
            <a:avLst/>
            <a:gdLst/>
            <a:ahLst/>
            <a:cxnLst/>
            <a:rect l="l" t="t" r="r" b="b"/>
            <a:pathLst>
              <a:path w="2209800" h="990600">
                <a:moveTo>
                  <a:pt x="0" y="0"/>
                </a:moveTo>
                <a:lnTo>
                  <a:pt x="2209800" y="0"/>
                </a:lnTo>
                <a:lnTo>
                  <a:pt x="22098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06549" y="3587750"/>
            <a:ext cx="2426335" cy="990600"/>
          </a:xfrm>
          <a:custGeom>
            <a:avLst/>
            <a:gdLst/>
            <a:ahLst/>
            <a:cxnLst/>
            <a:rect l="l" t="t" r="r" b="b"/>
            <a:pathLst>
              <a:path w="2209800" h="990600">
                <a:moveTo>
                  <a:pt x="0" y="0"/>
                </a:moveTo>
                <a:lnTo>
                  <a:pt x="2209801" y="0"/>
                </a:lnTo>
                <a:lnTo>
                  <a:pt x="220980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3540" y="3830320"/>
            <a:ext cx="10064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600" u="sng" spc="-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600" spc="-5" dirty="0">
                <a:latin typeface="Times New Roman"/>
                <a:cs typeface="Times New Roman"/>
              </a:rPr>
              <a:t>: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54272" y="3208384"/>
            <a:ext cx="686435" cy="1313815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R="10795" algn="ctr">
              <a:lnSpc>
                <a:spcPct val="100000"/>
              </a:lnSpc>
              <a:spcBef>
                <a:spcPts val="1870"/>
              </a:spcBef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>
              <a:latin typeface="Times New Roman"/>
              <a:cs typeface="Times New Roman"/>
            </a:endParaRPr>
          </a:p>
          <a:p>
            <a:pPr marL="79375" algn="ctr">
              <a:lnSpc>
                <a:spcPct val="100000"/>
              </a:lnSpc>
              <a:spcBef>
                <a:spcPts val="1775"/>
              </a:spcBef>
            </a:pPr>
            <a:r>
              <a:rPr sz="2750" i="1" spc="-5" dirty="0">
                <a:latin typeface="Times New Roman"/>
                <a:cs typeface="Times New Roman"/>
              </a:rPr>
              <a:t>f</a:t>
            </a:r>
            <a:r>
              <a:rPr sz="2750" i="1" spc="-290" dirty="0">
                <a:latin typeface="Times New Roman"/>
                <a:cs typeface="Times New Roman"/>
              </a:rPr>
              <a:t> </a:t>
            </a:r>
            <a:r>
              <a:rPr sz="2750" spc="35" dirty="0">
                <a:latin typeface="Times New Roman"/>
                <a:cs typeface="Times New Roman"/>
              </a:rPr>
              <a:t>(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34350" y="4087132"/>
            <a:ext cx="737235" cy="0"/>
          </a:xfrm>
          <a:custGeom>
            <a:avLst/>
            <a:gdLst/>
            <a:ahLst/>
            <a:cxnLst/>
            <a:rect l="l" t="t" r="r" b="b"/>
            <a:pathLst>
              <a:path w="737235">
                <a:moveTo>
                  <a:pt x="0" y="0"/>
                </a:moveTo>
                <a:lnTo>
                  <a:pt x="737114" y="0"/>
                </a:lnTo>
              </a:path>
            </a:pathLst>
          </a:custGeom>
          <a:ln w="17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550246" y="3730403"/>
            <a:ext cx="1343176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275" dirty="0">
                <a:latin typeface="Times New Roman"/>
                <a:cs typeface="Times New Roman"/>
              </a:rPr>
              <a:t> </a:t>
            </a:r>
            <a:r>
              <a:rPr lang="en-US" sz="2750" spc="140" dirty="0" smtClean="0">
                <a:latin typeface="Symbol"/>
                <a:cs typeface="Symbol"/>
                <a:sym typeface="Symbol" panose="05050102010706020507" pitchFamily="18" charset="2"/>
              </a:rPr>
              <a:t></a:t>
            </a:r>
            <a:r>
              <a:rPr sz="2750" spc="140" dirty="0" smtClean="0">
                <a:latin typeface="Times New Roman"/>
                <a:cs typeface="Times New Roman"/>
              </a:rPr>
              <a:t>(</a:t>
            </a:r>
            <a:r>
              <a:rPr sz="2750" i="1" spc="140" dirty="0">
                <a:latin typeface="Times New Roman"/>
                <a:cs typeface="Times New Roman"/>
              </a:rPr>
              <a:t>n</a:t>
            </a:r>
            <a:r>
              <a:rPr sz="4950" i="1" spc="209" baseline="21043" dirty="0">
                <a:latin typeface="Symbol"/>
                <a:cs typeface="Symbol"/>
              </a:rPr>
              <a:t></a:t>
            </a:r>
            <a:r>
              <a:rPr sz="4950" i="1" spc="209" baseline="21043" dirty="0">
                <a:latin typeface="Times New Roman"/>
                <a:cs typeface="Times New Roman"/>
              </a:rPr>
              <a:t> </a:t>
            </a:r>
            <a:r>
              <a:rPr sz="4950" i="1" spc="-877" baseline="21043" dirty="0">
                <a:latin typeface="Times New Roman"/>
                <a:cs typeface="Times New Roman"/>
              </a:rPr>
              <a:t> </a:t>
            </a:r>
            <a:r>
              <a:rPr sz="2750" spc="-919" dirty="0"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83150" y="3587750"/>
            <a:ext cx="35814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830"/>
              </a:spcBef>
            </a:pPr>
            <a:r>
              <a:rPr sz="2800" spc="-15" dirty="0">
                <a:latin typeface="Times New Roman"/>
                <a:cs typeface="Times New Roman"/>
              </a:rPr>
              <a:t>T</a:t>
            </a:r>
            <a:r>
              <a:rPr sz="2800" spc="-35" dirty="0">
                <a:latin typeface="Times New Roman"/>
                <a:cs typeface="Times New Roman"/>
              </a:rPr>
              <a:t>(</a:t>
            </a:r>
            <a:r>
              <a:rPr sz="2800" dirty="0">
                <a:latin typeface="Times New Roman"/>
                <a:cs typeface="Times New Roman"/>
              </a:rPr>
              <a:t>n)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=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3400" spc="390" dirty="0">
                <a:latin typeface="Symbol"/>
                <a:cs typeface="Symbol"/>
              </a:rPr>
              <a:t></a:t>
            </a:r>
            <a:r>
              <a:rPr sz="3400" spc="254" dirty="0">
                <a:latin typeface="Times New Roman"/>
                <a:cs typeface="Times New Roman"/>
              </a:rPr>
              <a:t>(</a:t>
            </a:r>
            <a:r>
              <a:rPr sz="3400" i="1" spc="495" dirty="0">
                <a:latin typeface="Times New Roman"/>
                <a:cs typeface="Times New Roman"/>
              </a:rPr>
              <a:t>n</a:t>
            </a:r>
            <a:r>
              <a:rPr sz="2925" spc="135" baseline="44159" dirty="0">
                <a:latin typeface="Times New Roman"/>
                <a:cs typeface="Times New Roman"/>
              </a:rPr>
              <a:t>l</a:t>
            </a:r>
            <a:r>
              <a:rPr sz="2925" spc="270" baseline="44159" dirty="0">
                <a:latin typeface="Times New Roman"/>
                <a:cs typeface="Times New Roman"/>
              </a:rPr>
              <a:t>o</a:t>
            </a:r>
            <a:r>
              <a:rPr sz="2925" spc="375" baseline="44159" dirty="0">
                <a:latin typeface="Times New Roman"/>
                <a:cs typeface="Times New Roman"/>
              </a:rPr>
              <a:t>g</a:t>
            </a:r>
            <a:r>
              <a:rPr sz="2100" i="1" spc="202" baseline="41666" dirty="0">
                <a:latin typeface="Times New Roman"/>
                <a:cs typeface="Times New Roman"/>
              </a:rPr>
              <a:t>b</a:t>
            </a:r>
            <a:r>
              <a:rPr sz="2100" i="1" spc="-22" baseline="41666" dirty="0">
                <a:latin typeface="Times New Roman"/>
                <a:cs typeface="Times New Roman"/>
              </a:rPr>
              <a:t> </a:t>
            </a:r>
            <a:r>
              <a:rPr sz="2925" i="1" spc="270" baseline="44159" dirty="0">
                <a:latin typeface="Times New Roman"/>
                <a:cs typeface="Times New Roman"/>
              </a:rPr>
              <a:t>a</a:t>
            </a:r>
            <a:r>
              <a:rPr sz="2925" i="1" spc="-330" baseline="44159" dirty="0">
                <a:latin typeface="Times New Roman"/>
                <a:cs typeface="Times New Roman"/>
              </a:rPr>
              <a:t> </a:t>
            </a:r>
            <a:r>
              <a:rPr sz="3400" spc="195" dirty="0">
                <a:latin typeface="Times New Roman"/>
                <a:cs typeface="Times New Roman"/>
              </a:rPr>
              <a:t>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40200" y="3937000"/>
            <a:ext cx="647700" cy="43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97350" y="39687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97350" y="39687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590540" y="5519420"/>
            <a:ext cx="2007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u="sng" spc="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Note</a:t>
            </a:r>
            <a:r>
              <a:rPr sz="2400" spc="10" dirty="0">
                <a:latin typeface="Times New Roman"/>
                <a:cs typeface="Times New Roman"/>
              </a:rPr>
              <a:t>: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lg7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≈</a:t>
            </a:r>
            <a:r>
              <a:rPr sz="2400" spc="-19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2.81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3848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/>
              <a:t>Strassen’s</a:t>
            </a:r>
            <a:r>
              <a:rPr sz="3600" spc="-240" dirty="0"/>
              <a:t> </a:t>
            </a:r>
            <a:r>
              <a:rPr sz="3600" spc="-5" dirty="0"/>
              <a:t>Algorithm</a:t>
            </a:r>
            <a:endParaRPr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612140" y="1734820"/>
                <a:ext cx="7823200" cy="509113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30200" indent="-317500">
                  <a:lnSpc>
                    <a:spcPct val="100000"/>
                  </a:lnSpc>
                  <a:spcBef>
                    <a:spcPts val="100"/>
                  </a:spcBef>
                  <a:buClr>
                    <a:srgbClr val="438086"/>
                  </a:buClr>
                  <a:buSzPct val="60714"/>
                  <a:buFont typeface="Wingdings"/>
                  <a:buChar char=""/>
                  <a:tabLst>
                    <a:tab pos="330200" algn="l"/>
                  </a:tabLst>
                </a:pPr>
                <a:r>
                  <a:rPr lang="en-US" sz="2800" spc="-5" dirty="0" smtClean="0">
                    <a:latin typeface="Times New Roman"/>
                    <a:cs typeface="Times New Roman"/>
                  </a:rPr>
                  <a:t>The number </a:t>
                </a:r>
                <a:r>
                  <a:rPr lang="en-US" sz="2800" dirty="0">
                    <a:solidFill>
                      <a:srgbClr val="0000FF"/>
                    </a:solidFill>
                    <a:latin typeface="Times New Roman"/>
                    <a:cs typeface="Times New Roman"/>
                  </a:rPr>
                  <a:t>2.81 </a:t>
                </a:r>
                <a:r>
                  <a:rPr lang="en-US" sz="2800" spc="-10" dirty="0">
                    <a:latin typeface="Times New Roman"/>
                    <a:cs typeface="Times New Roman"/>
                  </a:rPr>
                  <a:t>may </a:t>
                </a:r>
                <a:r>
                  <a:rPr lang="en-US" sz="2800" dirty="0">
                    <a:latin typeface="Times New Roman"/>
                    <a:cs typeface="Times New Roman"/>
                  </a:rPr>
                  <a:t>not </a:t>
                </a:r>
                <a:r>
                  <a:rPr lang="en-US" sz="2800" spc="-20" dirty="0">
                    <a:latin typeface="Times New Roman"/>
                    <a:cs typeface="Times New Roman"/>
                  </a:rPr>
                  <a:t>seem </a:t>
                </a:r>
                <a:r>
                  <a:rPr lang="en-US" sz="2800" spc="-10" dirty="0">
                    <a:latin typeface="Times New Roman"/>
                    <a:cs typeface="Times New Roman"/>
                  </a:rPr>
                  <a:t>much </a:t>
                </a:r>
                <a:r>
                  <a:rPr lang="en-US" sz="2800" spc="-5" dirty="0">
                    <a:latin typeface="Times New Roman"/>
                    <a:cs typeface="Times New Roman"/>
                  </a:rPr>
                  <a:t>smaller </a:t>
                </a:r>
                <a:r>
                  <a:rPr lang="en-US" sz="2800" spc="-10" dirty="0">
                    <a:latin typeface="Times New Roman"/>
                    <a:cs typeface="Times New Roman"/>
                  </a:rPr>
                  <a:t>than</a:t>
                </a:r>
                <a:r>
                  <a:rPr lang="en-US" sz="2800" spc="135" dirty="0">
                    <a:latin typeface="Times New Roman"/>
                    <a:cs typeface="Times New Roman"/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  <a:latin typeface="Times New Roman"/>
                    <a:cs typeface="Times New Roman"/>
                  </a:rPr>
                  <a:t>3</a:t>
                </a:r>
                <a:endParaRPr lang="en-US" sz="2800" dirty="0">
                  <a:latin typeface="Times New Roman"/>
                  <a:cs typeface="Times New Roman"/>
                </a:endParaRPr>
              </a:p>
              <a:p>
                <a:pPr>
                  <a:lnSpc>
                    <a:spcPct val="100000"/>
                  </a:lnSpc>
                  <a:spcBef>
                    <a:spcPts val="10"/>
                  </a:spcBef>
                  <a:buClr>
                    <a:srgbClr val="438086"/>
                  </a:buClr>
                </a:pPr>
                <a:endParaRPr lang="en-US" sz="3850" dirty="0">
                  <a:latin typeface="Times New Roman"/>
                  <a:cs typeface="Times New Roman"/>
                </a:endParaRPr>
              </a:p>
              <a:p>
                <a:pPr marL="330200" marR="215265" indent="-317500">
                  <a:lnSpc>
                    <a:spcPts val="3000"/>
                  </a:lnSpc>
                  <a:buClr>
                    <a:srgbClr val="438086"/>
                  </a:buClr>
                  <a:buSzPct val="60714"/>
                  <a:buFont typeface="Wingdings"/>
                  <a:buChar char=""/>
                  <a:tabLst>
                    <a:tab pos="330200" algn="l"/>
                  </a:tabLst>
                </a:pPr>
                <a:r>
                  <a:rPr lang="en-US" sz="2800" spc="10" dirty="0">
                    <a:latin typeface="Times New Roman"/>
                    <a:cs typeface="Times New Roman"/>
                  </a:rPr>
                  <a:t>But, it is </a:t>
                </a:r>
                <a:r>
                  <a:rPr lang="en-US" sz="2800" spc="-5" dirty="0">
                    <a:latin typeface="Times New Roman"/>
                    <a:cs typeface="Times New Roman"/>
                  </a:rPr>
                  <a:t>significant </a:t>
                </a:r>
                <a:r>
                  <a:rPr lang="en-US" sz="2800" spc="-20" dirty="0">
                    <a:latin typeface="Times New Roman"/>
                    <a:cs typeface="Times New Roman"/>
                  </a:rPr>
                  <a:t>because </a:t>
                </a:r>
                <a:r>
                  <a:rPr lang="en-US" sz="2800" spc="5" dirty="0">
                    <a:latin typeface="Times New Roman"/>
                    <a:cs typeface="Times New Roman"/>
                  </a:rPr>
                  <a:t>the </a:t>
                </a:r>
                <a:r>
                  <a:rPr lang="en-US" sz="2800" spc="-35" dirty="0">
                    <a:latin typeface="Times New Roman"/>
                    <a:cs typeface="Times New Roman"/>
                  </a:rPr>
                  <a:t>difference </a:t>
                </a:r>
                <a:r>
                  <a:rPr lang="en-US" sz="2800" spc="10" dirty="0">
                    <a:latin typeface="Times New Roman"/>
                    <a:cs typeface="Times New Roman"/>
                  </a:rPr>
                  <a:t>is in </a:t>
                </a:r>
                <a:r>
                  <a:rPr lang="en-US" sz="2800" spc="5" dirty="0">
                    <a:latin typeface="Times New Roman"/>
                    <a:cs typeface="Times New Roman"/>
                  </a:rPr>
                  <a:t>the  </a:t>
                </a:r>
                <a:r>
                  <a:rPr lang="en-US" sz="2800" spc="-10" dirty="0">
                    <a:latin typeface="Times New Roman"/>
                    <a:cs typeface="Times New Roman"/>
                  </a:rPr>
                  <a:t>exponent</a:t>
                </a:r>
                <a:r>
                  <a:rPr lang="en-US" sz="2800" spc="-10" dirty="0" smtClean="0">
                    <a:latin typeface="Times New Roman"/>
                    <a:cs typeface="Times New Roman"/>
                  </a:rPr>
                  <a:t>.</a:t>
                </a:r>
              </a:p>
              <a:p>
                <a:pPr marL="330200" marR="215265" indent="-317500">
                  <a:lnSpc>
                    <a:spcPts val="3000"/>
                  </a:lnSpc>
                  <a:buClr>
                    <a:srgbClr val="438086"/>
                  </a:buClr>
                  <a:buSzPct val="60714"/>
                  <a:buFont typeface="Wingdings"/>
                  <a:buChar char=""/>
                  <a:tabLst>
                    <a:tab pos="330200" algn="l"/>
                  </a:tabLst>
                </a:pPr>
                <a:endParaRPr lang="en-US" sz="2800" spc="-10" dirty="0">
                  <a:latin typeface="Times New Roman"/>
                  <a:cs typeface="Times New Roman"/>
                </a:endParaRPr>
              </a:p>
              <a:p>
                <a:pPr marL="330200" marR="215265" indent="-317500">
                  <a:lnSpc>
                    <a:spcPts val="3000"/>
                  </a:lnSpc>
                  <a:buClr>
                    <a:srgbClr val="438086"/>
                  </a:buClr>
                  <a:buSzPct val="60714"/>
                  <a:buFont typeface="Wingdings"/>
                  <a:buChar char=""/>
                  <a:tabLst>
                    <a:tab pos="330200" algn="l"/>
                  </a:tabLst>
                </a:pPr>
                <a:r>
                  <a:rPr lang="en-US" sz="2800" spc="-10" dirty="0" smtClean="0">
                    <a:latin typeface="Times New Roman"/>
                    <a:cs typeface="Times New Roman"/>
                  </a:rPr>
                  <a:t>For example: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2800" i="1" spc="-10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pPr>
                      <m:e>
                        <m:r>
                          <a:rPr lang="ar-AE" sz="2800" b="0" i="1" spc="-10" smtClean="0">
                            <a:latin typeface="Cambria Math" panose="02040503050406030204" pitchFamily="18" charset="0"/>
                            <a:cs typeface="Times New Roman"/>
                          </a:rPr>
                          <m:t>3</m:t>
                        </m:r>
                        <m:r>
                          <a:rPr lang="en-US" sz="2800" b="0" i="1" spc="-10" smtClean="0">
                            <a:latin typeface="Cambria Math" panose="02040503050406030204" pitchFamily="18" charset="0"/>
                            <a:cs typeface="Times New Roman"/>
                          </a:rPr>
                          <m:t>000</m:t>
                        </m:r>
                      </m:e>
                      <m:sup>
                        <m:r>
                          <a:rPr lang="en-US" sz="2800" b="0" i="1" spc="-10" smtClean="0">
                            <a:latin typeface="Cambria Math" panose="02040503050406030204" pitchFamily="18" charset="0"/>
                            <a:cs typeface="Times New Roman"/>
                          </a:rPr>
                          <m:t>2</m:t>
                        </m:r>
                        <m:r>
                          <a:rPr lang="en-US" sz="2800" b="0" i="1" spc="-10" smtClean="0">
                            <a:latin typeface="Cambria Math" panose="02040503050406030204" pitchFamily="18" charset="0"/>
                            <a:cs typeface="Times New Roman"/>
                          </a:rPr>
                          <m:t>.</m:t>
                        </m:r>
                        <m:r>
                          <a:rPr lang="en-US" sz="2800" b="0" i="1" spc="-10" smtClean="0">
                            <a:latin typeface="Cambria Math" panose="02040503050406030204" pitchFamily="18" charset="0"/>
                            <a:cs typeface="Times New Roman"/>
                          </a:rPr>
                          <m:t>81</m:t>
                        </m:r>
                      </m:sup>
                    </m:sSup>
                    <m:r>
                      <a:rPr lang="en-US" sz="2800" b="0" i="1" spc="-10" smtClean="0">
                        <a:latin typeface="Cambria Math" panose="02040503050406030204" pitchFamily="18" charset="0"/>
                        <a:cs typeface="Times New Roman"/>
                      </a:rPr>
                      <m:t>= </m:t>
                    </m:r>
                  </m:oMath>
                </a14:m>
                <a:r>
                  <a:rPr lang="en-US" sz="2800" dirty="0" smtClean="0">
                    <a:latin typeface="Times New Roman"/>
                    <a:cs typeface="Times New Roman"/>
                  </a:rPr>
                  <a:t>5,898,080,907 ,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/>
                          </a:rPr>
                          <m:t>3000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/>
                          </a:rPr>
                          <m:t>3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/>
                      </a:rPr>
                      <m:t>27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/>
                      </a:rPr>
                      <m:t>000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/>
                      </a:rPr>
                      <m:t>000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/>
                      </a:rPr>
                      <m:t>000</m:t>
                    </m:r>
                  </m:oMath>
                </a14:m>
                <a:endParaRPr lang="en-US" sz="2800" dirty="0" smtClean="0">
                  <a:latin typeface="Times New Roman"/>
                  <a:cs typeface="Times New Roman"/>
                </a:endParaRPr>
              </a:p>
              <a:p>
                <a:pPr marL="330200" marR="215265" indent="-317500">
                  <a:lnSpc>
                    <a:spcPts val="3000"/>
                  </a:lnSpc>
                  <a:buClr>
                    <a:srgbClr val="438086"/>
                  </a:buClr>
                  <a:buSzPct val="60714"/>
                  <a:buFont typeface="Wingdings"/>
                  <a:buChar char=""/>
                  <a:tabLst>
                    <a:tab pos="330200" algn="l"/>
                  </a:tabLst>
                </a:pPr>
                <a:endParaRPr lang="ar-AE" sz="2800" dirty="0">
                  <a:latin typeface="Times New Roman"/>
                  <a:cs typeface="Times New Roman"/>
                </a:endParaRPr>
              </a:p>
              <a:p>
                <a:pPr marL="330200" marR="43180" indent="-317500">
                  <a:lnSpc>
                    <a:spcPts val="3000"/>
                  </a:lnSpc>
                  <a:buClr>
                    <a:srgbClr val="438086"/>
                  </a:buClr>
                  <a:buSzPct val="60714"/>
                  <a:buFont typeface="Wingdings"/>
                  <a:buChar char=""/>
                  <a:tabLst>
                    <a:tab pos="330200" algn="l"/>
                    <a:tab pos="4012565" algn="l"/>
                  </a:tabLst>
                </a:pPr>
                <a:r>
                  <a:rPr lang="en-US" sz="2800" spc="-30" dirty="0" smtClean="0">
                    <a:latin typeface="Times New Roman"/>
                    <a:cs typeface="Times New Roman"/>
                  </a:rPr>
                  <a:t>Strassen’s </a:t>
                </a:r>
                <a:r>
                  <a:rPr lang="en-US" sz="2800" spc="-5" dirty="0">
                    <a:latin typeface="Times New Roman"/>
                    <a:cs typeface="Times New Roman"/>
                  </a:rPr>
                  <a:t>algorithm</a:t>
                </a:r>
                <a:r>
                  <a:rPr lang="en-US" sz="2800" spc="-5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800" u="sng" spc="-15" dirty="0">
                    <a:solidFill>
                      <a:srgbClr val="FF0000"/>
                    </a:solidFill>
                    <a:uFill>
                      <a:solidFill>
                        <a:srgbClr val="FF0000"/>
                      </a:solidFill>
                    </a:uFill>
                    <a:latin typeface="Times New Roman"/>
                    <a:cs typeface="Times New Roman"/>
                  </a:rPr>
                  <a:t>beats</a:t>
                </a:r>
                <a:r>
                  <a:rPr lang="en-US" sz="2800" spc="-15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800" spc="5" dirty="0">
                    <a:latin typeface="Times New Roman"/>
                    <a:cs typeface="Times New Roman"/>
                  </a:rPr>
                  <a:t>the </a:t>
                </a:r>
                <a:r>
                  <a:rPr lang="en-US" sz="2800" spc="-15" dirty="0">
                    <a:latin typeface="Times New Roman"/>
                    <a:cs typeface="Times New Roman"/>
                  </a:rPr>
                  <a:t>ordinary </a:t>
                </a:r>
                <a:r>
                  <a:rPr lang="en-US" sz="2800" spc="-5" dirty="0">
                    <a:latin typeface="Times New Roman"/>
                    <a:cs typeface="Times New Roman"/>
                  </a:rPr>
                  <a:t>algorithm </a:t>
                </a:r>
                <a:r>
                  <a:rPr lang="en-US" sz="2800" dirty="0">
                    <a:latin typeface="Times New Roman"/>
                    <a:cs typeface="Times New Roman"/>
                  </a:rPr>
                  <a:t>on  </a:t>
                </a:r>
                <a:r>
                  <a:rPr lang="en-US" sz="2800" spc="-40" dirty="0">
                    <a:latin typeface="Times New Roman"/>
                    <a:cs typeface="Times New Roman"/>
                  </a:rPr>
                  <a:t>today’s </a:t>
                </a:r>
                <a:r>
                  <a:rPr lang="en-US" sz="2800" spc="-15" dirty="0">
                    <a:latin typeface="Times New Roman"/>
                    <a:cs typeface="Times New Roman"/>
                  </a:rPr>
                  <a:t>machines for</a:t>
                </a:r>
                <a:r>
                  <a:rPr lang="en-US" sz="2800" spc="265" dirty="0">
                    <a:latin typeface="Times New Roman"/>
                    <a:cs typeface="Times New Roman"/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  <a:latin typeface="Times New Roman"/>
                    <a:cs typeface="Times New Roman"/>
                  </a:rPr>
                  <a:t>n</a:t>
                </a:r>
                <a:r>
                  <a:rPr lang="en-US" sz="2800" spc="10" dirty="0">
                    <a:solidFill>
                      <a:srgbClr val="0000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  <a:latin typeface="Times New Roman"/>
                    <a:cs typeface="Times New Roman"/>
                  </a:rPr>
                  <a:t>≥	30 </a:t>
                </a:r>
                <a:r>
                  <a:rPr lang="en-US" sz="2800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or</a:t>
                </a:r>
                <a:r>
                  <a:rPr lang="en-US" sz="2800" spc="60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800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so.</a:t>
                </a:r>
                <a:endParaRPr lang="en-US" sz="2800" dirty="0">
                  <a:latin typeface="Times New Roman"/>
                  <a:cs typeface="Times New Roman"/>
                </a:endParaRPr>
              </a:p>
              <a:p>
                <a:pPr>
                  <a:lnSpc>
                    <a:spcPct val="100000"/>
                  </a:lnSpc>
                  <a:spcBef>
                    <a:spcPts val="20"/>
                  </a:spcBef>
                  <a:buClr>
                    <a:srgbClr val="438086"/>
                  </a:buClr>
                  <a:buFont typeface="Wingdings"/>
                  <a:buChar char=""/>
                </a:pPr>
                <a:endParaRPr lang="en-US" sz="3550" dirty="0">
                  <a:latin typeface="Times New Roman"/>
                  <a:cs typeface="Times New Roman"/>
                </a:endParaRPr>
              </a:p>
              <a:p>
                <a:pPr marL="330200" indent="-317500">
                  <a:lnSpc>
                    <a:spcPct val="100000"/>
                  </a:lnSpc>
                  <a:buClr>
                    <a:srgbClr val="438086"/>
                  </a:buClr>
                  <a:buSzPct val="60714"/>
                  <a:buFont typeface="Wingdings"/>
                  <a:buChar char=""/>
                  <a:tabLst>
                    <a:tab pos="330200" algn="l"/>
                    <a:tab pos="3758565" algn="l"/>
                  </a:tabLst>
                </a:pPr>
                <a:r>
                  <a:rPr lang="en-US" sz="2800" spc="-5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Best </a:t>
                </a:r>
                <a:r>
                  <a:rPr lang="en-US" sz="2800" spc="10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to</a:t>
                </a:r>
                <a:r>
                  <a:rPr lang="en-US" sz="2800" spc="-50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800" spc="-15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date:</a:t>
                </a:r>
                <a:r>
                  <a:rPr lang="en-US" sz="2800" spc="135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800" spc="10" dirty="0">
                    <a:solidFill>
                      <a:srgbClr val="0000FF"/>
                    </a:solidFill>
                    <a:latin typeface="Symbol"/>
                    <a:cs typeface="Symbol"/>
                  </a:rPr>
                  <a:t></a:t>
                </a:r>
                <a:r>
                  <a:rPr lang="en-US" sz="2800" spc="10" dirty="0">
                    <a:solidFill>
                      <a:srgbClr val="0000FF"/>
                    </a:solidFill>
                    <a:latin typeface="Times New Roman"/>
                    <a:cs typeface="Times New Roman"/>
                  </a:rPr>
                  <a:t>(n</a:t>
                </a:r>
                <a:r>
                  <a:rPr lang="en-US" sz="2850" spc="15" baseline="23391" dirty="0">
                    <a:solidFill>
                      <a:srgbClr val="0000FF"/>
                    </a:solidFill>
                    <a:latin typeface="Times New Roman"/>
                    <a:cs typeface="Times New Roman"/>
                  </a:rPr>
                  <a:t>2.376...</a:t>
                </a:r>
                <a:r>
                  <a:rPr lang="en-US" sz="2800" spc="10" dirty="0">
                    <a:solidFill>
                      <a:srgbClr val="0000FF"/>
                    </a:solidFill>
                    <a:latin typeface="Times New Roman"/>
                    <a:cs typeface="Times New Roman"/>
                  </a:rPr>
                  <a:t>)	</a:t>
                </a:r>
                <a:r>
                  <a:rPr lang="en-US" sz="2800" i="1" spc="-15" dirty="0">
                    <a:latin typeface="Times New Roman"/>
                    <a:cs typeface="Times New Roman"/>
                  </a:rPr>
                  <a:t>(</a:t>
                </a:r>
                <a:r>
                  <a:rPr lang="en-US" sz="2800" i="1" spc="-15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of theoretical </a:t>
                </a:r>
                <a:r>
                  <a:rPr lang="en-US" sz="2800" i="1" spc="-20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interest</a:t>
                </a:r>
                <a:r>
                  <a:rPr lang="en-US" sz="2800" i="1" spc="45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800" i="1" spc="-5" dirty="0">
                    <a:solidFill>
                      <a:srgbClr val="A50021"/>
                    </a:solidFill>
                    <a:latin typeface="Times New Roman"/>
                    <a:cs typeface="Times New Roman"/>
                  </a:rPr>
                  <a:t>only)</a:t>
                </a:r>
                <a:endParaRPr sz="280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40" y="1734820"/>
                <a:ext cx="7823200" cy="5091137"/>
              </a:xfrm>
              <a:prstGeom prst="rect">
                <a:avLst/>
              </a:prstGeom>
              <a:blipFill>
                <a:blip r:embed="rId2"/>
                <a:stretch>
                  <a:fillRect l="-1324" t="-1916" r="-3271" b="-3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50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spc="-5" dirty="0" smtClean="0"/>
              <a:t>VLSI</a:t>
            </a:r>
            <a:r>
              <a:rPr lang="en-US" sz="3600" spc="-5" dirty="0"/>
              <a:t> (Very-large-scale integration)</a:t>
            </a:r>
            <a:r>
              <a:rPr sz="3600" spc="-5" dirty="0" smtClean="0"/>
              <a:t> Layout: Binary </a:t>
            </a:r>
            <a:r>
              <a:rPr sz="3600" spc="-25" dirty="0" smtClean="0"/>
              <a:t>Tree</a:t>
            </a:r>
            <a:r>
              <a:rPr sz="3600" spc="-95" dirty="0" smtClean="0"/>
              <a:t> </a:t>
            </a:r>
            <a:r>
              <a:rPr sz="3600" spc="-5" dirty="0" smtClean="0"/>
              <a:t>Embedding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506220"/>
            <a:ext cx="7948930" cy="17729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30200" marR="5080" indent="-317500">
              <a:lnSpc>
                <a:spcPts val="3000"/>
              </a:lnSpc>
              <a:spcBef>
                <a:spcPts val="500"/>
              </a:spcBef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</a:tabLst>
            </a:pPr>
            <a:r>
              <a:rPr sz="28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Problem</a:t>
            </a:r>
            <a:r>
              <a:rPr sz="2800" dirty="0">
                <a:latin typeface="Times New Roman"/>
                <a:cs typeface="Times New Roman"/>
              </a:rPr>
              <a:t>: </a:t>
            </a:r>
            <a:r>
              <a:rPr sz="2800" spc="-10" dirty="0">
                <a:latin typeface="Times New Roman"/>
                <a:cs typeface="Times New Roman"/>
              </a:rPr>
              <a:t>Embed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5" dirty="0">
                <a:latin typeface="Times New Roman"/>
                <a:cs typeface="Times New Roman"/>
              </a:rPr>
              <a:t>complete </a:t>
            </a:r>
            <a:r>
              <a:rPr sz="2800" spc="-10" dirty="0">
                <a:latin typeface="Times New Roman"/>
                <a:cs typeface="Times New Roman"/>
              </a:rPr>
              <a:t>binary </a:t>
            </a:r>
            <a:r>
              <a:rPr sz="2800" spc="-15" dirty="0">
                <a:latin typeface="Times New Roman"/>
                <a:cs typeface="Times New Roman"/>
              </a:rPr>
              <a:t>tree </a:t>
            </a:r>
            <a:r>
              <a:rPr sz="2800" dirty="0">
                <a:latin typeface="Times New Roman"/>
                <a:cs typeface="Times New Roman"/>
              </a:rPr>
              <a:t>with n </a:t>
            </a:r>
            <a:r>
              <a:rPr sz="2800" spc="-20" dirty="0">
                <a:latin typeface="Times New Roman"/>
                <a:cs typeface="Times New Roman"/>
              </a:rPr>
              <a:t>leaves  </a:t>
            </a:r>
            <a:r>
              <a:rPr sz="2800" spc="10" dirty="0">
                <a:latin typeface="Times New Roman"/>
                <a:cs typeface="Times New Roman"/>
              </a:rPr>
              <a:t>into </a:t>
            </a:r>
            <a:r>
              <a:rPr sz="2800" dirty="0">
                <a:latin typeface="Times New Roman"/>
                <a:cs typeface="Times New Roman"/>
              </a:rPr>
              <a:t>a 2D </a:t>
            </a:r>
            <a:r>
              <a:rPr sz="2800" spc="-5" dirty="0">
                <a:latin typeface="Times New Roman"/>
                <a:cs typeface="Times New Roman"/>
              </a:rPr>
              <a:t>grid </a:t>
            </a:r>
            <a:r>
              <a:rPr sz="2800" dirty="0">
                <a:latin typeface="Times New Roman"/>
                <a:cs typeface="Times New Roman"/>
              </a:rPr>
              <a:t>with </a:t>
            </a:r>
            <a:r>
              <a:rPr sz="2800" spc="10" dirty="0">
                <a:latin typeface="Times New Roman"/>
                <a:cs typeface="Times New Roman"/>
              </a:rPr>
              <a:t>minimum</a:t>
            </a:r>
            <a:r>
              <a:rPr sz="2800" spc="-170" dirty="0">
                <a:latin typeface="Times New Roman"/>
                <a:cs typeface="Times New Roman"/>
              </a:rPr>
              <a:t> </a:t>
            </a:r>
            <a:r>
              <a:rPr sz="2800" spc="-35" dirty="0">
                <a:latin typeface="Times New Roman"/>
                <a:cs typeface="Times New Roman"/>
              </a:rPr>
              <a:t>area.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38086"/>
              </a:buClr>
              <a:buFont typeface="Wingdings"/>
              <a:buChar char=""/>
            </a:pPr>
            <a:endParaRPr sz="3450" dirty="0">
              <a:latin typeface="Times New Roman"/>
              <a:cs typeface="Times New Roman"/>
            </a:endParaRPr>
          </a:p>
          <a:p>
            <a:pPr marL="330200" indent="-317500">
              <a:lnSpc>
                <a:spcPct val="100000"/>
              </a:lnSpc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</a:tabLst>
            </a:pPr>
            <a:r>
              <a:rPr sz="28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Example</a:t>
            </a:r>
            <a:r>
              <a:rPr sz="2800" spc="-10" dirty="0">
                <a:latin typeface="Times New Roman"/>
                <a:cs typeface="Times New Roman"/>
              </a:rPr>
              <a:t>: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81950" y="4108450"/>
            <a:ext cx="1016000" cy="0"/>
          </a:xfrm>
          <a:custGeom>
            <a:avLst/>
            <a:gdLst/>
            <a:ahLst/>
            <a:cxnLst/>
            <a:rect l="l" t="t" r="r" b="b"/>
            <a:pathLst>
              <a:path w="1016000">
                <a:moveTo>
                  <a:pt x="0" y="0"/>
                </a:moveTo>
                <a:lnTo>
                  <a:pt x="101600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68750" y="4108450"/>
            <a:ext cx="1016000" cy="0"/>
          </a:xfrm>
          <a:custGeom>
            <a:avLst/>
            <a:gdLst/>
            <a:ahLst/>
            <a:cxnLst/>
            <a:rect l="l" t="t" r="r" b="b"/>
            <a:pathLst>
              <a:path w="1016000">
                <a:moveTo>
                  <a:pt x="0" y="0"/>
                </a:moveTo>
                <a:lnTo>
                  <a:pt x="1016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55050" y="4514850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57850" y="4514850"/>
            <a:ext cx="1549400" cy="0"/>
          </a:xfrm>
          <a:custGeom>
            <a:avLst/>
            <a:gdLst/>
            <a:ahLst/>
            <a:cxnLst/>
            <a:rect l="l" t="t" r="r" b="b"/>
            <a:pathLst>
              <a:path w="1549400">
                <a:moveTo>
                  <a:pt x="0" y="0"/>
                </a:moveTo>
                <a:lnTo>
                  <a:pt x="154939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68750" y="4514850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05850" y="4933950"/>
            <a:ext cx="292100" cy="0"/>
          </a:xfrm>
          <a:custGeom>
            <a:avLst/>
            <a:gdLst/>
            <a:ahLst/>
            <a:cxnLst/>
            <a:rect l="l" t="t" r="r" b="b"/>
            <a:pathLst>
              <a:path w="292100">
                <a:moveTo>
                  <a:pt x="0" y="0"/>
                </a:moveTo>
                <a:lnTo>
                  <a:pt x="29210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58050" y="4933950"/>
            <a:ext cx="1358900" cy="0"/>
          </a:xfrm>
          <a:custGeom>
            <a:avLst/>
            <a:gdLst/>
            <a:ahLst/>
            <a:cxnLst/>
            <a:rect l="l" t="t" r="r" b="b"/>
            <a:pathLst>
              <a:path w="1358900">
                <a:moveTo>
                  <a:pt x="0" y="0"/>
                </a:moveTo>
                <a:lnTo>
                  <a:pt x="1358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08650" y="4933950"/>
            <a:ext cx="1447800" cy="0"/>
          </a:xfrm>
          <a:custGeom>
            <a:avLst/>
            <a:gdLst/>
            <a:ahLst/>
            <a:cxnLst/>
            <a:rect l="l" t="t" r="r" b="b"/>
            <a:pathLst>
              <a:path w="1447800">
                <a:moveTo>
                  <a:pt x="0" y="0"/>
                </a:moveTo>
                <a:lnTo>
                  <a:pt x="14478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49750" y="4933950"/>
            <a:ext cx="1270000" cy="0"/>
          </a:xfrm>
          <a:custGeom>
            <a:avLst/>
            <a:gdLst/>
            <a:ahLst/>
            <a:cxnLst/>
            <a:rect l="l" t="t" r="r" b="b"/>
            <a:pathLst>
              <a:path w="1270000">
                <a:moveTo>
                  <a:pt x="0" y="0"/>
                </a:moveTo>
                <a:lnTo>
                  <a:pt x="1270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68750" y="4933950"/>
            <a:ext cx="292100" cy="0"/>
          </a:xfrm>
          <a:custGeom>
            <a:avLst/>
            <a:gdLst/>
            <a:ahLst/>
            <a:cxnLst/>
            <a:rect l="l" t="t" r="r" b="b"/>
            <a:pathLst>
              <a:path w="292100">
                <a:moveTo>
                  <a:pt x="0" y="0"/>
                </a:moveTo>
                <a:lnTo>
                  <a:pt x="2921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68750" y="5340350"/>
            <a:ext cx="5029200" cy="0"/>
          </a:xfrm>
          <a:custGeom>
            <a:avLst/>
            <a:gdLst/>
            <a:ahLst/>
            <a:cxnLst/>
            <a:rect l="l" t="t" r="r" b="b"/>
            <a:pathLst>
              <a:path w="5029200">
                <a:moveTo>
                  <a:pt x="0" y="0"/>
                </a:moveTo>
                <a:lnTo>
                  <a:pt x="502920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68750" y="4108450"/>
            <a:ext cx="0" cy="1231900"/>
          </a:xfrm>
          <a:custGeom>
            <a:avLst/>
            <a:gdLst/>
            <a:ahLst/>
            <a:cxnLst/>
            <a:rect l="l" t="t" r="r" b="b"/>
            <a:pathLst>
              <a:path h="1231900">
                <a:moveTo>
                  <a:pt x="0" y="0"/>
                </a:moveTo>
                <a:lnTo>
                  <a:pt x="1" y="1231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55050" y="4108450"/>
            <a:ext cx="0" cy="406400"/>
          </a:xfrm>
          <a:custGeom>
            <a:avLst/>
            <a:gdLst/>
            <a:ahLst/>
            <a:cxnLst/>
            <a:rect l="l" t="t" r="r" b="b"/>
            <a:pathLst>
              <a:path h="406400">
                <a:moveTo>
                  <a:pt x="0" y="0"/>
                </a:moveTo>
                <a:lnTo>
                  <a:pt x="0" y="4063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55050" y="4984750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6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11650" y="4108450"/>
            <a:ext cx="0" cy="406400"/>
          </a:xfrm>
          <a:custGeom>
            <a:avLst/>
            <a:gdLst/>
            <a:ahLst/>
            <a:cxnLst/>
            <a:rect l="l" t="t" r="r" b="b"/>
            <a:pathLst>
              <a:path h="406400">
                <a:moveTo>
                  <a:pt x="0" y="0"/>
                </a:moveTo>
                <a:lnTo>
                  <a:pt x="0" y="406399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11650" y="4984750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60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41850" y="4108450"/>
            <a:ext cx="0" cy="374650"/>
          </a:xfrm>
          <a:custGeom>
            <a:avLst/>
            <a:gdLst/>
            <a:ahLst/>
            <a:cxnLst/>
            <a:rect l="l" t="t" r="r" b="b"/>
            <a:pathLst>
              <a:path h="374650">
                <a:moveTo>
                  <a:pt x="0" y="0"/>
                </a:moveTo>
                <a:lnTo>
                  <a:pt x="0" y="374649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41850" y="4546601"/>
            <a:ext cx="0" cy="793750"/>
          </a:xfrm>
          <a:custGeom>
            <a:avLst/>
            <a:gdLst/>
            <a:ahLst/>
            <a:cxnLst/>
            <a:rect l="l" t="t" r="r" b="b"/>
            <a:pathLst>
              <a:path h="793750">
                <a:moveTo>
                  <a:pt x="0" y="0"/>
                </a:moveTo>
                <a:lnTo>
                  <a:pt x="0" y="793749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84750" y="4578350"/>
            <a:ext cx="0" cy="762000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0"/>
                </a:moveTo>
                <a:lnTo>
                  <a:pt x="0" y="76200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27650" y="414020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898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27650" y="4546601"/>
            <a:ext cx="0" cy="793750"/>
          </a:xfrm>
          <a:custGeom>
            <a:avLst/>
            <a:gdLst/>
            <a:ahLst/>
            <a:cxnLst/>
            <a:rect l="l" t="t" r="r" b="b"/>
            <a:pathLst>
              <a:path h="793750">
                <a:moveTo>
                  <a:pt x="0" y="0"/>
                </a:moveTo>
                <a:lnTo>
                  <a:pt x="0" y="793749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57850" y="4140201"/>
            <a:ext cx="0" cy="374650"/>
          </a:xfrm>
          <a:custGeom>
            <a:avLst/>
            <a:gdLst/>
            <a:ahLst/>
            <a:cxnLst/>
            <a:rect l="l" t="t" r="r" b="b"/>
            <a:pathLst>
              <a:path h="374650">
                <a:moveTo>
                  <a:pt x="0" y="0"/>
                </a:moveTo>
                <a:lnTo>
                  <a:pt x="0" y="374648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57850" y="4984750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60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51550" y="4140201"/>
            <a:ext cx="0" cy="1200150"/>
          </a:xfrm>
          <a:custGeom>
            <a:avLst/>
            <a:gdLst/>
            <a:ahLst/>
            <a:cxnLst/>
            <a:rect l="l" t="t" r="r" b="b"/>
            <a:pathLst>
              <a:path h="1200150">
                <a:moveTo>
                  <a:pt x="0" y="0"/>
                </a:moveTo>
                <a:lnTo>
                  <a:pt x="0" y="1200149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32550" y="4159250"/>
            <a:ext cx="0" cy="1181100"/>
          </a:xfrm>
          <a:custGeom>
            <a:avLst/>
            <a:gdLst/>
            <a:ahLst/>
            <a:cxnLst/>
            <a:rect l="l" t="t" r="r" b="b"/>
            <a:pathLst>
              <a:path h="1181100">
                <a:moveTo>
                  <a:pt x="0" y="0"/>
                </a:moveTo>
                <a:lnTo>
                  <a:pt x="0" y="118110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26250" y="4140201"/>
            <a:ext cx="0" cy="1200150"/>
          </a:xfrm>
          <a:custGeom>
            <a:avLst/>
            <a:gdLst/>
            <a:ahLst/>
            <a:cxnLst/>
            <a:rect l="l" t="t" r="r" b="b"/>
            <a:pathLst>
              <a:path h="1200150">
                <a:moveTo>
                  <a:pt x="0" y="0"/>
                </a:moveTo>
                <a:lnTo>
                  <a:pt x="0" y="120014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07250" y="4140201"/>
            <a:ext cx="0" cy="374650"/>
          </a:xfrm>
          <a:custGeom>
            <a:avLst/>
            <a:gdLst/>
            <a:ahLst/>
            <a:cxnLst/>
            <a:rect l="l" t="t" r="r" b="b"/>
            <a:pathLst>
              <a:path h="374650">
                <a:moveTo>
                  <a:pt x="0" y="0"/>
                </a:moveTo>
                <a:lnTo>
                  <a:pt x="0" y="37464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07250" y="4984750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6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600950" y="414020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89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00950" y="4546601"/>
            <a:ext cx="0" cy="793750"/>
          </a:xfrm>
          <a:custGeom>
            <a:avLst/>
            <a:gdLst/>
            <a:ahLst/>
            <a:cxnLst/>
            <a:rect l="l" t="t" r="r" b="b"/>
            <a:pathLst>
              <a:path h="793750">
                <a:moveTo>
                  <a:pt x="0" y="0"/>
                </a:moveTo>
                <a:lnTo>
                  <a:pt x="0" y="79374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981950" y="4578350"/>
            <a:ext cx="0" cy="762000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0"/>
                </a:moveTo>
                <a:lnTo>
                  <a:pt x="0" y="762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24850" y="4108450"/>
            <a:ext cx="0" cy="374650"/>
          </a:xfrm>
          <a:custGeom>
            <a:avLst/>
            <a:gdLst/>
            <a:ahLst/>
            <a:cxnLst/>
            <a:rect l="l" t="t" r="r" b="b"/>
            <a:pathLst>
              <a:path h="374650">
                <a:moveTo>
                  <a:pt x="0" y="0"/>
                </a:moveTo>
                <a:lnTo>
                  <a:pt x="0" y="37464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324850" y="4546601"/>
            <a:ext cx="0" cy="793750"/>
          </a:xfrm>
          <a:custGeom>
            <a:avLst/>
            <a:gdLst/>
            <a:ahLst/>
            <a:cxnLst/>
            <a:rect l="l" t="t" r="r" b="b"/>
            <a:pathLst>
              <a:path h="793750">
                <a:moveTo>
                  <a:pt x="0" y="0"/>
                </a:moveTo>
                <a:lnTo>
                  <a:pt x="0" y="79374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997950" y="4108450"/>
            <a:ext cx="0" cy="1231900"/>
          </a:xfrm>
          <a:custGeom>
            <a:avLst/>
            <a:gdLst/>
            <a:ahLst/>
            <a:cxnLst/>
            <a:rect l="l" t="t" r="r" b="b"/>
            <a:pathLst>
              <a:path h="1231900">
                <a:moveTo>
                  <a:pt x="0" y="0"/>
                </a:moveTo>
                <a:lnTo>
                  <a:pt x="0" y="1231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33950" y="4464050"/>
            <a:ext cx="101600" cy="114300"/>
          </a:xfrm>
          <a:custGeom>
            <a:avLst/>
            <a:gdLst/>
            <a:ahLst/>
            <a:cxnLst/>
            <a:rect l="l" t="t" r="r" b="b"/>
            <a:pathLst>
              <a:path w="101600" h="114300">
                <a:moveTo>
                  <a:pt x="0" y="0"/>
                </a:moveTo>
                <a:lnTo>
                  <a:pt x="101600" y="0"/>
                </a:lnTo>
                <a:lnTo>
                  <a:pt x="1016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33950" y="4464050"/>
            <a:ext cx="101600" cy="114300"/>
          </a:xfrm>
          <a:custGeom>
            <a:avLst/>
            <a:gdLst/>
            <a:ahLst/>
            <a:cxnLst/>
            <a:rect l="l" t="t" r="r" b="b"/>
            <a:pathLst>
              <a:path w="101600" h="114300">
                <a:moveTo>
                  <a:pt x="0" y="0"/>
                </a:moveTo>
                <a:lnTo>
                  <a:pt x="101600" y="0"/>
                </a:lnTo>
                <a:lnTo>
                  <a:pt x="1016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381750" y="4044950"/>
            <a:ext cx="101600" cy="114300"/>
          </a:xfrm>
          <a:custGeom>
            <a:avLst/>
            <a:gdLst/>
            <a:ahLst/>
            <a:cxnLst/>
            <a:rect l="l" t="t" r="r" b="b"/>
            <a:pathLst>
              <a:path w="101600" h="114300">
                <a:moveTo>
                  <a:pt x="0" y="0"/>
                </a:moveTo>
                <a:lnTo>
                  <a:pt x="101600" y="0"/>
                </a:lnTo>
                <a:lnTo>
                  <a:pt x="1016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381750" y="4044950"/>
            <a:ext cx="101600" cy="114300"/>
          </a:xfrm>
          <a:custGeom>
            <a:avLst/>
            <a:gdLst/>
            <a:ahLst/>
            <a:cxnLst/>
            <a:rect l="l" t="t" r="r" b="b"/>
            <a:pathLst>
              <a:path w="101600" h="114300">
                <a:moveTo>
                  <a:pt x="0" y="0"/>
                </a:moveTo>
                <a:lnTo>
                  <a:pt x="101600" y="0"/>
                </a:lnTo>
                <a:lnTo>
                  <a:pt x="1016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31150" y="4464050"/>
            <a:ext cx="101600" cy="114300"/>
          </a:xfrm>
          <a:custGeom>
            <a:avLst/>
            <a:gdLst/>
            <a:ahLst/>
            <a:cxnLst/>
            <a:rect l="l" t="t" r="r" b="b"/>
            <a:pathLst>
              <a:path w="101600" h="114300">
                <a:moveTo>
                  <a:pt x="0" y="0"/>
                </a:moveTo>
                <a:lnTo>
                  <a:pt x="101600" y="0"/>
                </a:lnTo>
                <a:lnTo>
                  <a:pt x="1016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31150" y="4464050"/>
            <a:ext cx="101600" cy="114300"/>
          </a:xfrm>
          <a:custGeom>
            <a:avLst/>
            <a:gdLst/>
            <a:ahLst/>
            <a:cxnLst/>
            <a:rect l="l" t="t" r="r" b="b"/>
            <a:pathLst>
              <a:path w="101600" h="114300">
                <a:moveTo>
                  <a:pt x="0" y="0"/>
                </a:moveTo>
                <a:lnTo>
                  <a:pt x="101600" y="0"/>
                </a:lnTo>
                <a:lnTo>
                  <a:pt x="1016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260850" y="4870450"/>
            <a:ext cx="88900" cy="114300"/>
          </a:xfrm>
          <a:custGeom>
            <a:avLst/>
            <a:gdLst/>
            <a:ahLst/>
            <a:cxnLst/>
            <a:rect l="l" t="t" r="r" b="b"/>
            <a:pathLst>
              <a:path w="88900" h="114300">
                <a:moveTo>
                  <a:pt x="0" y="0"/>
                </a:moveTo>
                <a:lnTo>
                  <a:pt x="88900" y="0"/>
                </a:lnTo>
                <a:lnTo>
                  <a:pt x="889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60850" y="4870450"/>
            <a:ext cx="88900" cy="114300"/>
          </a:xfrm>
          <a:custGeom>
            <a:avLst/>
            <a:gdLst/>
            <a:ahLst/>
            <a:cxnLst/>
            <a:rect l="l" t="t" r="r" b="b"/>
            <a:pathLst>
              <a:path w="88900" h="114300">
                <a:moveTo>
                  <a:pt x="0" y="0"/>
                </a:moveTo>
                <a:lnTo>
                  <a:pt x="88900" y="0"/>
                </a:lnTo>
                <a:lnTo>
                  <a:pt x="889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619750" y="4870450"/>
            <a:ext cx="88900" cy="114300"/>
          </a:xfrm>
          <a:custGeom>
            <a:avLst/>
            <a:gdLst/>
            <a:ahLst/>
            <a:cxnLst/>
            <a:rect l="l" t="t" r="r" b="b"/>
            <a:pathLst>
              <a:path w="88900" h="114300">
                <a:moveTo>
                  <a:pt x="0" y="0"/>
                </a:moveTo>
                <a:lnTo>
                  <a:pt x="88900" y="0"/>
                </a:lnTo>
                <a:lnTo>
                  <a:pt x="889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619750" y="4870450"/>
            <a:ext cx="88900" cy="114300"/>
          </a:xfrm>
          <a:custGeom>
            <a:avLst/>
            <a:gdLst/>
            <a:ahLst/>
            <a:cxnLst/>
            <a:rect l="l" t="t" r="r" b="b"/>
            <a:pathLst>
              <a:path w="88900" h="114300">
                <a:moveTo>
                  <a:pt x="0" y="0"/>
                </a:moveTo>
                <a:lnTo>
                  <a:pt x="88900" y="0"/>
                </a:lnTo>
                <a:lnTo>
                  <a:pt x="889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156450" y="4870450"/>
            <a:ext cx="101600" cy="114300"/>
          </a:xfrm>
          <a:custGeom>
            <a:avLst/>
            <a:gdLst/>
            <a:ahLst/>
            <a:cxnLst/>
            <a:rect l="l" t="t" r="r" b="b"/>
            <a:pathLst>
              <a:path w="101600" h="114300">
                <a:moveTo>
                  <a:pt x="0" y="0"/>
                </a:moveTo>
                <a:lnTo>
                  <a:pt x="101600" y="0"/>
                </a:lnTo>
                <a:lnTo>
                  <a:pt x="1016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156450" y="4870450"/>
            <a:ext cx="101600" cy="114300"/>
          </a:xfrm>
          <a:custGeom>
            <a:avLst/>
            <a:gdLst/>
            <a:ahLst/>
            <a:cxnLst/>
            <a:rect l="l" t="t" r="r" b="b"/>
            <a:pathLst>
              <a:path w="101600" h="114300">
                <a:moveTo>
                  <a:pt x="0" y="0"/>
                </a:moveTo>
                <a:lnTo>
                  <a:pt x="101600" y="0"/>
                </a:lnTo>
                <a:lnTo>
                  <a:pt x="1016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616950" y="4870450"/>
            <a:ext cx="88900" cy="114300"/>
          </a:xfrm>
          <a:custGeom>
            <a:avLst/>
            <a:gdLst/>
            <a:ahLst/>
            <a:cxnLst/>
            <a:rect l="l" t="t" r="r" b="b"/>
            <a:pathLst>
              <a:path w="88900" h="114300">
                <a:moveTo>
                  <a:pt x="0" y="0"/>
                </a:moveTo>
                <a:lnTo>
                  <a:pt x="88900" y="0"/>
                </a:lnTo>
                <a:lnTo>
                  <a:pt x="889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616950" y="4870450"/>
            <a:ext cx="88900" cy="114300"/>
          </a:xfrm>
          <a:custGeom>
            <a:avLst/>
            <a:gdLst/>
            <a:ahLst/>
            <a:cxnLst/>
            <a:rect l="l" t="t" r="r" b="b"/>
            <a:pathLst>
              <a:path w="88900" h="114300">
                <a:moveTo>
                  <a:pt x="0" y="0"/>
                </a:moveTo>
                <a:lnTo>
                  <a:pt x="88900" y="0"/>
                </a:lnTo>
                <a:lnTo>
                  <a:pt x="889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984750" y="4108450"/>
            <a:ext cx="1397000" cy="0"/>
          </a:xfrm>
          <a:custGeom>
            <a:avLst/>
            <a:gdLst/>
            <a:ahLst/>
            <a:cxnLst/>
            <a:rect l="l" t="t" r="r" b="b"/>
            <a:pathLst>
              <a:path w="1397000">
                <a:moveTo>
                  <a:pt x="0" y="0"/>
                </a:moveTo>
                <a:lnTo>
                  <a:pt x="13970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483350" y="4108450"/>
            <a:ext cx="1498600" cy="0"/>
          </a:xfrm>
          <a:custGeom>
            <a:avLst/>
            <a:gdLst/>
            <a:ahLst/>
            <a:cxnLst/>
            <a:rect l="l" t="t" r="r" b="b"/>
            <a:pathLst>
              <a:path w="1498600">
                <a:moveTo>
                  <a:pt x="0" y="0"/>
                </a:moveTo>
                <a:lnTo>
                  <a:pt x="14986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984750" y="4108449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355600"/>
                </a:moveTo>
                <a:lnTo>
                  <a:pt x="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981950" y="4108450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6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035550" y="4514850"/>
            <a:ext cx="622300" cy="0"/>
          </a:xfrm>
          <a:custGeom>
            <a:avLst/>
            <a:gdLst/>
            <a:ahLst/>
            <a:cxnLst/>
            <a:rect l="l" t="t" r="r" b="b"/>
            <a:pathLst>
              <a:path w="622300">
                <a:moveTo>
                  <a:pt x="0" y="0"/>
                </a:moveTo>
                <a:lnTo>
                  <a:pt x="6223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311650" y="4514850"/>
            <a:ext cx="622300" cy="0"/>
          </a:xfrm>
          <a:custGeom>
            <a:avLst/>
            <a:gdLst/>
            <a:ahLst/>
            <a:cxnLst/>
            <a:rect l="l" t="t" r="r" b="b"/>
            <a:pathLst>
              <a:path w="622300">
                <a:moveTo>
                  <a:pt x="0" y="0"/>
                </a:moveTo>
                <a:lnTo>
                  <a:pt x="6223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207250" y="4514850"/>
            <a:ext cx="723900" cy="0"/>
          </a:xfrm>
          <a:custGeom>
            <a:avLst/>
            <a:gdLst/>
            <a:ahLst/>
            <a:cxnLst/>
            <a:rect l="l" t="t" r="r" b="b"/>
            <a:pathLst>
              <a:path w="723900">
                <a:moveTo>
                  <a:pt x="0" y="0"/>
                </a:moveTo>
                <a:lnTo>
                  <a:pt x="7239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032750" y="4514850"/>
            <a:ext cx="622300" cy="0"/>
          </a:xfrm>
          <a:custGeom>
            <a:avLst/>
            <a:gdLst/>
            <a:ahLst/>
            <a:cxnLst/>
            <a:rect l="l" t="t" r="r" b="b"/>
            <a:pathLst>
              <a:path w="622300">
                <a:moveTo>
                  <a:pt x="0" y="0"/>
                </a:moveTo>
                <a:lnTo>
                  <a:pt x="6223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657850" y="4514849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355600"/>
                </a:moveTo>
                <a:lnTo>
                  <a:pt x="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11650" y="4514849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355600"/>
                </a:moveTo>
                <a:lnTo>
                  <a:pt x="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07250" y="4514849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3556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655050" y="4514849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3556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52400" y="3810000"/>
            <a:ext cx="3429000" cy="1828800"/>
          </a:xfrm>
          <a:custGeom>
            <a:avLst/>
            <a:gdLst/>
            <a:ahLst/>
            <a:cxnLst/>
            <a:rect l="l" t="t" r="r" b="b"/>
            <a:pathLst>
              <a:path w="3429000" h="1828800">
                <a:moveTo>
                  <a:pt x="0" y="0"/>
                </a:moveTo>
                <a:lnTo>
                  <a:pt x="3429000" y="0"/>
                </a:lnTo>
                <a:lnTo>
                  <a:pt x="34290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01800" y="40132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752600" y="40386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63600" y="46990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14400" y="47244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540000" y="46990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90800" y="47244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7800" y="53848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8600" y="54102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397000" y="53848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447800" y="54102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006600" y="53848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57400" y="54102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149600" y="53848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200400" y="54102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77900" y="4140200"/>
            <a:ext cx="850900" cy="698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41404" y="4165600"/>
            <a:ext cx="730885" cy="578485"/>
          </a:xfrm>
          <a:custGeom>
            <a:avLst/>
            <a:gdLst/>
            <a:ahLst/>
            <a:cxnLst/>
            <a:rect l="l" t="t" r="r" b="b"/>
            <a:pathLst>
              <a:path w="730885" h="578485">
                <a:moveTo>
                  <a:pt x="730436" y="0"/>
                </a:moveTo>
                <a:lnTo>
                  <a:pt x="0" y="578036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841500" y="4165600"/>
            <a:ext cx="838200" cy="673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905000" y="4191000"/>
            <a:ext cx="708660" cy="556260"/>
          </a:xfrm>
          <a:custGeom>
            <a:avLst/>
            <a:gdLst/>
            <a:ahLst/>
            <a:cxnLst/>
            <a:rect l="l" t="t" r="r" b="b"/>
            <a:pathLst>
              <a:path w="708660" h="556260">
                <a:moveTo>
                  <a:pt x="0" y="0"/>
                </a:moveTo>
                <a:lnTo>
                  <a:pt x="708118" y="555718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92100" y="4826000"/>
            <a:ext cx="698500" cy="698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55600" y="4851400"/>
            <a:ext cx="578485" cy="578485"/>
          </a:xfrm>
          <a:custGeom>
            <a:avLst/>
            <a:gdLst/>
            <a:ahLst/>
            <a:cxnLst/>
            <a:rect l="l" t="t" r="r" b="b"/>
            <a:pathLst>
              <a:path w="578485" h="578485">
                <a:moveTo>
                  <a:pt x="578036" y="0"/>
                </a:moveTo>
                <a:lnTo>
                  <a:pt x="0" y="578036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77900" y="4826000"/>
            <a:ext cx="609600" cy="673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041400" y="4851400"/>
            <a:ext cx="480059" cy="556260"/>
          </a:xfrm>
          <a:custGeom>
            <a:avLst/>
            <a:gdLst/>
            <a:ahLst/>
            <a:cxnLst/>
            <a:rect l="l" t="t" r="r" b="b"/>
            <a:pathLst>
              <a:path w="480059" h="556260">
                <a:moveTo>
                  <a:pt x="0" y="0"/>
                </a:moveTo>
                <a:lnTo>
                  <a:pt x="479518" y="555718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120900" y="4826000"/>
            <a:ext cx="546100" cy="698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184404" y="4851400"/>
            <a:ext cx="426084" cy="578485"/>
          </a:xfrm>
          <a:custGeom>
            <a:avLst/>
            <a:gdLst/>
            <a:ahLst/>
            <a:cxnLst/>
            <a:rect l="l" t="t" r="r" b="b"/>
            <a:pathLst>
              <a:path w="426085" h="578485">
                <a:moveTo>
                  <a:pt x="425636" y="0"/>
                </a:moveTo>
                <a:lnTo>
                  <a:pt x="0" y="578036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654300" y="4826000"/>
            <a:ext cx="685800" cy="673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717800" y="4851400"/>
            <a:ext cx="556260" cy="556260"/>
          </a:xfrm>
          <a:custGeom>
            <a:avLst/>
            <a:gdLst/>
            <a:ahLst/>
            <a:cxnLst/>
            <a:rect l="l" t="t" r="r" b="b"/>
            <a:pathLst>
              <a:path w="556260" h="556260">
                <a:moveTo>
                  <a:pt x="0" y="0"/>
                </a:moveTo>
                <a:lnTo>
                  <a:pt x="555718" y="555718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89"/>
            <a:ext cx="9144000" cy="669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9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250" y="6178550"/>
            <a:ext cx="8204200" cy="0"/>
          </a:xfrm>
          <a:custGeom>
            <a:avLst/>
            <a:gdLst/>
            <a:ahLst/>
            <a:cxnLst/>
            <a:rect l="l" t="t" r="r" b="b"/>
            <a:pathLst>
              <a:path w="8204200">
                <a:moveTo>
                  <a:pt x="0" y="0"/>
                </a:moveTo>
                <a:lnTo>
                  <a:pt x="8204204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92500" y="40005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08342" y="4092"/>
                </a:lnTo>
                <a:lnTo>
                  <a:pt x="165369" y="15890"/>
                </a:lnTo>
                <a:lnTo>
                  <a:pt x="125799" y="34677"/>
                </a:lnTo>
                <a:lnTo>
                  <a:pt x="90349" y="59736"/>
                </a:lnTo>
                <a:lnTo>
                  <a:pt x="59736" y="90349"/>
                </a:lnTo>
                <a:lnTo>
                  <a:pt x="34677" y="125799"/>
                </a:lnTo>
                <a:lnTo>
                  <a:pt x="15890" y="165369"/>
                </a:lnTo>
                <a:lnTo>
                  <a:pt x="4092" y="208342"/>
                </a:lnTo>
                <a:lnTo>
                  <a:pt x="0" y="254000"/>
                </a:lnTo>
                <a:lnTo>
                  <a:pt x="4092" y="299657"/>
                </a:lnTo>
                <a:lnTo>
                  <a:pt x="15890" y="342630"/>
                </a:lnTo>
                <a:lnTo>
                  <a:pt x="34677" y="382200"/>
                </a:lnTo>
                <a:lnTo>
                  <a:pt x="59736" y="417650"/>
                </a:lnTo>
                <a:lnTo>
                  <a:pt x="90349" y="448263"/>
                </a:lnTo>
                <a:lnTo>
                  <a:pt x="125799" y="473322"/>
                </a:lnTo>
                <a:lnTo>
                  <a:pt x="165369" y="492109"/>
                </a:lnTo>
                <a:lnTo>
                  <a:pt x="208342" y="503907"/>
                </a:lnTo>
                <a:lnTo>
                  <a:pt x="254000" y="508000"/>
                </a:lnTo>
                <a:lnTo>
                  <a:pt x="299657" y="503907"/>
                </a:lnTo>
                <a:lnTo>
                  <a:pt x="342630" y="492109"/>
                </a:lnTo>
                <a:lnTo>
                  <a:pt x="382200" y="473322"/>
                </a:lnTo>
                <a:lnTo>
                  <a:pt x="417650" y="448263"/>
                </a:lnTo>
                <a:lnTo>
                  <a:pt x="448263" y="417650"/>
                </a:lnTo>
                <a:lnTo>
                  <a:pt x="473322" y="382200"/>
                </a:lnTo>
                <a:lnTo>
                  <a:pt x="492109" y="342630"/>
                </a:lnTo>
                <a:lnTo>
                  <a:pt x="503907" y="299657"/>
                </a:lnTo>
                <a:lnTo>
                  <a:pt x="508000" y="254000"/>
                </a:lnTo>
                <a:lnTo>
                  <a:pt x="503907" y="208342"/>
                </a:lnTo>
                <a:lnTo>
                  <a:pt x="492109" y="165369"/>
                </a:lnTo>
                <a:lnTo>
                  <a:pt x="473322" y="125799"/>
                </a:lnTo>
                <a:lnTo>
                  <a:pt x="448263" y="90349"/>
                </a:lnTo>
                <a:lnTo>
                  <a:pt x="417650" y="59736"/>
                </a:lnTo>
                <a:lnTo>
                  <a:pt x="382200" y="34677"/>
                </a:lnTo>
                <a:lnTo>
                  <a:pt x="342630" y="15890"/>
                </a:lnTo>
                <a:lnTo>
                  <a:pt x="299657" y="4092"/>
                </a:lnTo>
                <a:lnTo>
                  <a:pt x="254000" y="0"/>
                </a:lnTo>
                <a:close/>
              </a:path>
            </a:pathLst>
          </a:custGeom>
          <a:solidFill>
            <a:srgbClr val="FFFF00">
              <a:alpha val="4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79900" y="393700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5994" y="3511"/>
                </a:lnTo>
                <a:lnTo>
                  <a:pt x="230319" y="13711"/>
                </a:lnTo>
                <a:lnTo>
                  <a:pt x="187324" y="30099"/>
                </a:lnTo>
                <a:lnTo>
                  <a:pt x="147511" y="52175"/>
                </a:lnTo>
                <a:lnTo>
                  <a:pt x="111381" y="79436"/>
                </a:lnTo>
                <a:lnTo>
                  <a:pt x="79436" y="111381"/>
                </a:lnTo>
                <a:lnTo>
                  <a:pt x="52175" y="147511"/>
                </a:lnTo>
                <a:lnTo>
                  <a:pt x="30099" y="187324"/>
                </a:lnTo>
                <a:lnTo>
                  <a:pt x="13711" y="230319"/>
                </a:lnTo>
                <a:lnTo>
                  <a:pt x="3511" y="275994"/>
                </a:lnTo>
                <a:lnTo>
                  <a:pt x="0" y="323850"/>
                </a:lnTo>
                <a:lnTo>
                  <a:pt x="3511" y="371705"/>
                </a:lnTo>
                <a:lnTo>
                  <a:pt x="13711" y="417380"/>
                </a:lnTo>
                <a:lnTo>
                  <a:pt x="30099" y="460375"/>
                </a:lnTo>
                <a:lnTo>
                  <a:pt x="52175" y="500188"/>
                </a:lnTo>
                <a:lnTo>
                  <a:pt x="79436" y="536318"/>
                </a:lnTo>
                <a:lnTo>
                  <a:pt x="111381" y="568263"/>
                </a:lnTo>
                <a:lnTo>
                  <a:pt x="147511" y="595524"/>
                </a:lnTo>
                <a:lnTo>
                  <a:pt x="187324" y="617600"/>
                </a:lnTo>
                <a:lnTo>
                  <a:pt x="230319" y="633988"/>
                </a:lnTo>
                <a:lnTo>
                  <a:pt x="275994" y="644188"/>
                </a:lnTo>
                <a:lnTo>
                  <a:pt x="323850" y="647700"/>
                </a:lnTo>
                <a:lnTo>
                  <a:pt x="371705" y="644188"/>
                </a:lnTo>
                <a:lnTo>
                  <a:pt x="417380" y="633988"/>
                </a:lnTo>
                <a:lnTo>
                  <a:pt x="460375" y="617600"/>
                </a:lnTo>
                <a:lnTo>
                  <a:pt x="500188" y="595524"/>
                </a:lnTo>
                <a:lnTo>
                  <a:pt x="536318" y="568263"/>
                </a:lnTo>
                <a:lnTo>
                  <a:pt x="568263" y="536318"/>
                </a:lnTo>
                <a:lnTo>
                  <a:pt x="595524" y="500188"/>
                </a:lnTo>
                <a:lnTo>
                  <a:pt x="617600" y="460375"/>
                </a:lnTo>
                <a:lnTo>
                  <a:pt x="633988" y="417380"/>
                </a:lnTo>
                <a:lnTo>
                  <a:pt x="644188" y="371705"/>
                </a:lnTo>
                <a:lnTo>
                  <a:pt x="647700" y="323850"/>
                </a:lnTo>
                <a:lnTo>
                  <a:pt x="644188" y="275994"/>
                </a:lnTo>
                <a:lnTo>
                  <a:pt x="633988" y="230319"/>
                </a:lnTo>
                <a:lnTo>
                  <a:pt x="617600" y="187324"/>
                </a:lnTo>
                <a:lnTo>
                  <a:pt x="595524" y="147511"/>
                </a:lnTo>
                <a:lnTo>
                  <a:pt x="568263" y="111381"/>
                </a:lnTo>
                <a:lnTo>
                  <a:pt x="536318" y="79436"/>
                </a:lnTo>
                <a:lnTo>
                  <a:pt x="500188" y="52175"/>
                </a:lnTo>
                <a:lnTo>
                  <a:pt x="460375" y="30099"/>
                </a:lnTo>
                <a:lnTo>
                  <a:pt x="417380" y="13711"/>
                </a:lnTo>
                <a:lnTo>
                  <a:pt x="371705" y="3511"/>
                </a:lnTo>
                <a:lnTo>
                  <a:pt x="323850" y="0"/>
                </a:lnTo>
                <a:close/>
              </a:path>
            </a:pathLst>
          </a:custGeom>
          <a:solidFill>
            <a:srgbClr val="FFFF00">
              <a:alpha val="4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95900" y="3937000"/>
            <a:ext cx="1003300" cy="647700"/>
          </a:xfrm>
          <a:custGeom>
            <a:avLst/>
            <a:gdLst/>
            <a:ahLst/>
            <a:cxnLst/>
            <a:rect l="l" t="t" r="r" b="b"/>
            <a:pathLst>
              <a:path w="1003300" h="647700">
                <a:moveTo>
                  <a:pt x="501650" y="0"/>
                </a:moveTo>
                <a:lnTo>
                  <a:pt x="443147" y="2178"/>
                </a:lnTo>
                <a:lnTo>
                  <a:pt x="386627" y="8553"/>
                </a:lnTo>
                <a:lnTo>
                  <a:pt x="332465" y="18880"/>
                </a:lnTo>
                <a:lnTo>
                  <a:pt x="281038" y="32917"/>
                </a:lnTo>
                <a:lnTo>
                  <a:pt x="232722" y="50420"/>
                </a:lnTo>
                <a:lnTo>
                  <a:pt x="187894" y="71147"/>
                </a:lnTo>
                <a:lnTo>
                  <a:pt x="146931" y="94854"/>
                </a:lnTo>
                <a:lnTo>
                  <a:pt x="110207" y="121299"/>
                </a:lnTo>
                <a:lnTo>
                  <a:pt x="78101" y="150239"/>
                </a:lnTo>
                <a:lnTo>
                  <a:pt x="50988" y="181430"/>
                </a:lnTo>
                <a:lnTo>
                  <a:pt x="29245" y="214630"/>
                </a:lnTo>
                <a:lnTo>
                  <a:pt x="13249" y="249595"/>
                </a:lnTo>
                <a:lnTo>
                  <a:pt x="0" y="323850"/>
                </a:lnTo>
                <a:lnTo>
                  <a:pt x="3375" y="361617"/>
                </a:lnTo>
                <a:lnTo>
                  <a:pt x="29245" y="433069"/>
                </a:lnTo>
                <a:lnTo>
                  <a:pt x="50988" y="466269"/>
                </a:lnTo>
                <a:lnTo>
                  <a:pt x="78101" y="497460"/>
                </a:lnTo>
                <a:lnTo>
                  <a:pt x="110207" y="526400"/>
                </a:lnTo>
                <a:lnTo>
                  <a:pt x="146931" y="552845"/>
                </a:lnTo>
                <a:lnTo>
                  <a:pt x="187894" y="576552"/>
                </a:lnTo>
                <a:lnTo>
                  <a:pt x="232722" y="597279"/>
                </a:lnTo>
                <a:lnTo>
                  <a:pt x="281038" y="614782"/>
                </a:lnTo>
                <a:lnTo>
                  <a:pt x="332465" y="628819"/>
                </a:lnTo>
                <a:lnTo>
                  <a:pt x="386627" y="639146"/>
                </a:lnTo>
                <a:lnTo>
                  <a:pt x="443147" y="645521"/>
                </a:lnTo>
                <a:lnTo>
                  <a:pt x="501650" y="647700"/>
                </a:lnTo>
                <a:lnTo>
                  <a:pt x="560152" y="645521"/>
                </a:lnTo>
                <a:lnTo>
                  <a:pt x="616672" y="639146"/>
                </a:lnTo>
                <a:lnTo>
                  <a:pt x="670834" y="628819"/>
                </a:lnTo>
                <a:lnTo>
                  <a:pt x="722261" y="614782"/>
                </a:lnTo>
                <a:lnTo>
                  <a:pt x="770577" y="597279"/>
                </a:lnTo>
                <a:lnTo>
                  <a:pt x="815405" y="576552"/>
                </a:lnTo>
                <a:lnTo>
                  <a:pt x="856368" y="552845"/>
                </a:lnTo>
                <a:lnTo>
                  <a:pt x="893092" y="526400"/>
                </a:lnTo>
                <a:lnTo>
                  <a:pt x="925198" y="497460"/>
                </a:lnTo>
                <a:lnTo>
                  <a:pt x="952311" y="466269"/>
                </a:lnTo>
                <a:lnTo>
                  <a:pt x="974054" y="433069"/>
                </a:lnTo>
                <a:lnTo>
                  <a:pt x="990050" y="398104"/>
                </a:lnTo>
                <a:lnTo>
                  <a:pt x="1003300" y="323850"/>
                </a:lnTo>
                <a:lnTo>
                  <a:pt x="999924" y="286082"/>
                </a:lnTo>
                <a:lnTo>
                  <a:pt x="974054" y="214630"/>
                </a:lnTo>
                <a:lnTo>
                  <a:pt x="952311" y="181430"/>
                </a:lnTo>
                <a:lnTo>
                  <a:pt x="925198" y="150239"/>
                </a:lnTo>
                <a:lnTo>
                  <a:pt x="893092" y="121299"/>
                </a:lnTo>
                <a:lnTo>
                  <a:pt x="856368" y="94854"/>
                </a:lnTo>
                <a:lnTo>
                  <a:pt x="815405" y="71147"/>
                </a:lnTo>
                <a:lnTo>
                  <a:pt x="770577" y="50420"/>
                </a:lnTo>
                <a:lnTo>
                  <a:pt x="722261" y="32917"/>
                </a:lnTo>
                <a:lnTo>
                  <a:pt x="670834" y="18880"/>
                </a:lnTo>
                <a:lnTo>
                  <a:pt x="616672" y="8553"/>
                </a:lnTo>
                <a:lnTo>
                  <a:pt x="560152" y="2178"/>
                </a:lnTo>
                <a:lnTo>
                  <a:pt x="501650" y="0"/>
                </a:lnTo>
                <a:close/>
              </a:path>
            </a:pathLst>
          </a:custGeom>
          <a:solidFill>
            <a:srgbClr val="FFFF00">
              <a:alpha val="4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12975" y="470699"/>
            <a:ext cx="47161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 dirty="0">
                <a:solidFill>
                  <a:srgbClr val="3366FF"/>
                </a:solidFill>
                <a:latin typeface="Times New Roman"/>
                <a:cs typeface="Times New Roman"/>
              </a:rPr>
              <a:t>Example: </a:t>
            </a:r>
            <a:r>
              <a:rPr sz="4000" b="1" spc="10" dirty="0">
                <a:solidFill>
                  <a:srgbClr val="3366FF"/>
                </a:solidFill>
                <a:latin typeface="Times New Roman"/>
                <a:cs typeface="Times New Roman"/>
              </a:rPr>
              <a:t>Merge</a:t>
            </a:r>
            <a:r>
              <a:rPr sz="4000" b="1" spc="-7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4000" b="1" spc="-5" dirty="0">
                <a:solidFill>
                  <a:srgbClr val="3366FF"/>
                </a:solidFill>
                <a:latin typeface="Times New Roman"/>
                <a:cs typeface="Times New Roman"/>
              </a:rPr>
              <a:t>Sort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1524000"/>
            <a:ext cx="6845300" cy="294640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19100" indent="-406400">
              <a:lnSpc>
                <a:spcPct val="100000"/>
              </a:lnSpc>
              <a:spcBef>
                <a:spcPts val="8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Divide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</a:t>
            </a:r>
            <a:r>
              <a:rPr sz="3200" b="1" i="1" spc="25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3200" spc="10" dirty="0">
                <a:latin typeface="Times New Roman"/>
                <a:cs typeface="Times New Roman"/>
              </a:rPr>
              <a:t>Trivial.</a:t>
            </a:r>
            <a:endParaRPr sz="320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Conquer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10" dirty="0">
                <a:latin typeface="Times New Roman"/>
                <a:cs typeface="Times New Roman"/>
              </a:rPr>
              <a:t>Recursively </a:t>
            </a:r>
            <a:r>
              <a:rPr sz="3200" spc="-5" dirty="0">
                <a:latin typeface="Times New Roman"/>
                <a:cs typeface="Times New Roman"/>
              </a:rPr>
              <a:t>sort </a:t>
            </a:r>
            <a:r>
              <a:rPr sz="3200" dirty="0">
                <a:latin typeface="Times New Roman"/>
                <a:cs typeface="Times New Roman"/>
              </a:rPr>
              <a:t>2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subarrays.</a:t>
            </a:r>
            <a:endParaRPr sz="320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Combine</a:t>
            </a:r>
            <a:r>
              <a:rPr sz="3200" b="1" i="1" spc="-5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5" dirty="0">
                <a:latin typeface="Times New Roman"/>
                <a:cs typeface="Times New Roman"/>
              </a:rPr>
              <a:t>Linear- time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merge.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650">
              <a:latin typeface="Times New Roman"/>
              <a:cs typeface="Times New Roman"/>
            </a:endParaRPr>
          </a:p>
          <a:p>
            <a:pPr marL="1841500">
              <a:lnSpc>
                <a:spcPct val="100000"/>
              </a:lnSpc>
              <a:tabLst>
                <a:tab pos="3098165" algn="l"/>
              </a:tabLst>
            </a:pPr>
            <a:r>
              <a:rPr sz="3200" spc="15" dirty="0">
                <a:solidFill>
                  <a:srgbClr val="009999"/>
                </a:solidFill>
                <a:latin typeface="Times New Roman"/>
                <a:cs typeface="Times New Roman"/>
              </a:rPr>
              <a:t>T(n)</a:t>
            </a:r>
            <a:r>
              <a:rPr sz="3200" spc="-70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=	2 </a:t>
            </a:r>
            <a:r>
              <a:rPr sz="3200" spc="10" dirty="0">
                <a:solidFill>
                  <a:srgbClr val="009999"/>
                </a:solidFill>
                <a:latin typeface="Times New Roman"/>
                <a:cs typeface="Times New Roman"/>
              </a:rPr>
              <a:t>T(n/2)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+</a:t>
            </a:r>
            <a:r>
              <a:rPr sz="3200" spc="-195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9999"/>
                </a:solidFill>
                <a:latin typeface="Times New Roman"/>
                <a:cs typeface="Times New Roman"/>
              </a:rPr>
              <a:t>Θ(n)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1727" y="5105082"/>
            <a:ext cx="1461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#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subproblems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42677" y="5249545"/>
            <a:ext cx="1600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subproblem</a:t>
            </a:r>
            <a:r>
              <a:rPr sz="1800" b="1" spc="-10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size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35065" y="5033645"/>
            <a:ext cx="1486535" cy="5791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55"/>
              </a:spcBef>
            </a:pPr>
            <a:r>
              <a:rPr sz="1800" b="1" dirty="0">
                <a:latin typeface="Times New Roman"/>
                <a:cs typeface="Times New Roman"/>
              </a:rPr>
              <a:t>work </a:t>
            </a:r>
            <a:r>
              <a:rPr sz="1800" b="1" spc="-5" dirty="0">
                <a:latin typeface="Times New Roman"/>
                <a:cs typeface="Times New Roman"/>
              </a:rPr>
              <a:t>dividing  and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combining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24290" y="4438650"/>
            <a:ext cx="1374775" cy="729615"/>
          </a:xfrm>
          <a:custGeom>
            <a:avLst/>
            <a:gdLst/>
            <a:ahLst/>
            <a:cxnLst/>
            <a:rect l="l" t="t" r="r" b="b"/>
            <a:pathLst>
              <a:path w="1374775" h="729614">
                <a:moveTo>
                  <a:pt x="1374559" y="0"/>
                </a:moveTo>
                <a:lnTo>
                  <a:pt x="1289380" y="1866"/>
                </a:lnTo>
                <a:lnTo>
                  <a:pt x="1304201" y="29946"/>
                </a:lnTo>
                <a:lnTo>
                  <a:pt x="0" y="718286"/>
                </a:lnTo>
                <a:lnTo>
                  <a:pt x="5918" y="729513"/>
                </a:lnTo>
                <a:lnTo>
                  <a:pt x="1310132" y="41186"/>
                </a:lnTo>
                <a:lnTo>
                  <a:pt x="1345062" y="41186"/>
                </a:lnTo>
                <a:lnTo>
                  <a:pt x="1374559" y="0"/>
                </a:lnTo>
                <a:close/>
              </a:path>
              <a:path w="1374775" h="729614">
                <a:moveTo>
                  <a:pt x="1345062" y="41186"/>
                </a:moveTo>
                <a:lnTo>
                  <a:pt x="1310132" y="41186"/>
                </a:lnTo>
                <a:lnTo>
                  <a:pt x="1324952" y="69265"/>
                </a:lnTo>
                <a:lnTo>
                  <a:pt x="1345062" y="411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95837" y="4654550"/>
            <a:ext cx="111760" cy="648970"/>
          </a:xfrm>
          <a:custGeom>
            <a:avLst/>
            <a:gdLst/>
            <a:ahLst/>
            <a:cxnLst/>
            <a:rect l="l" t="t" r="r" b="b"/>
            <a:pathLst>
              <a:path w="111760" h="648970">
                <a:moveTo>
                  <a:pt x="82511" y="0"/>
                </a:moveTo>
                <a:lnTo>
                  <a:pt x="35775" y="71221"/>
                </a:lnTo>
                <a:lnTo>
                  <a:pt x="67297" y="74942"/>
                </a:lnTo>
                <a:lnTo>
                  <a:pt x="0" y="646963"/>
                </a:lnTo>
                <a:lnTo>
                  <a:pt x="12623" y="648436"/>
                </a:lnTo>
                <a:lnTo>
                  <a:pt x="79908" y="76415"/>
                </a:lnTo>
                <a:lnTo>
                  <a:pt x="110103" y="76415"/>
                </a:lnTo>
                <a:lnTo>
                  <a:pt x="82511" y="0"/>
                </a:lnTo>
                <a:close/>
              </a:path>
              <a:path w="111760" h="648970">
                <a:moveTo>
                  <a:pt x="110103" y="76415"/>
                </a:moveTo>
                <a:lnTo>
                  <a:pt x="79908" y="76415"/>
                </a:lnTo>
                <a:lnTo>
                  <a:pt x="111442" y="80124"/>
                </a:lnTo>
                <a:lnTo>
                  <a:pt x="110103" y="76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73750" y="4514850"/>
            <a:ext cx="652145" cy="513080"/>
          </a:xfrm>
          <a:custGeom>
            <a:avLst/>
            <a:gdLst/>
            <a:ahLst/>
            <a:cxnLst/>
            <a:rect l="l" t="t" r="r" b="b"/>
            <a:pathLst>
              <a:path w="652145" h="513079">
                <a:moveTo>
                  <a:pt x="76624" y="52019"/>
                </a:moveTo>
                <a:lnTo>
                  <a:pt x="56032" y="52019"/>
                </a:lnTo>
                <a:lnTo>
                  <a:pt x="643775" y="512991"/>
                </a:lnTo>
                <a:lnTo>
                  <a:pt x="651624" y="503008"/>
                </a:lnTo>
                <a:lnTo>
                  <a:pt x="76624" y="52019"/>
                </a:lnTo>
                <a:close/>
              </a:path>
              <a:path w="652145" h="513079">
                <a:moveTo>
                  <a:pt x="0" y="0"/>
                </a:moveTo>
                <a:lnTo>
                  <a:pt x="36449" y="77000"/>
                </a:lnTo>
                <a:lnTo>
                  <a:pt x="56032" y="52019"/>
                </a:lnTo>
                <a:lnTo>
                  <a:pt x="76624" y="52019"/>
                </a:lnTo>
                <a:lnTo>
                  <a:pt x="63880" y="42024"/>
                </a:lnTo>
                <a:lnTo>
                  <a:pt x="83464" y="170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://alumni.media.mit.edu/~mcnerney/2009-4004/4004-composite-phot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3058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0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alumni.media.mit.edu/~mcnerney/2009-4004/i4004-schematic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550" y="-19666"/>
            <a:ext cx="9353549" cy="756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13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4419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Binary </a:t>
            </a:r>
            <a:r>
              <a:rPr sz="3600" spc="-25" dirty="0"/>
              <a:t>Tree</a:t>
            </a:r>
            <a:r>
              <a:rPr sz="3600" spc="-145" dirty="0"/>
              <a:t> </a:t>
            </a:r>
            <a:r>
              <a:rPr sz="3600" spc="-5" dirty="0"/>
              <a:t>Embedding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609600" y="2362200"/>
            <a:ext cx="4648200" cy="2743200"/>
          </a:xfrm>
          <a:custGeom>
            <a:avLst/>
            <a:gdLst/>
            <a:ahLst/>
            <a:cxnLst/>
            <a:rect l="l" t="t" r="r" b="b"/>
            <a:pathLst>
              <a:path w="4648200" h="2743200">
                <a:moveTo>
                  <a:pt x="0" y="0"/>
                </a:moveTo>
                <a:lnTo>
                  <a:pt x="4648200" y="0"/>
                </a:lnTo>
                <a:lnTo>
                  <a:pt x="4648200" y="2743200"/>
                </a:lnTo>
                <a:lnTo>
                  <a:pt x="0" y="27432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97200" y="27940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48000" y="28194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17700" y="2857500"/>
            <a:ext cx="1181100" cy="711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1199" y="2895600"/>
            <a:ext cx="1066800" cy="578485"/>
          </a:xfrm>
          <a:custGeom>
            <a:avLst/>
            <a:gdLst/>
            <a:ahLst/>
            <a:cxnLst/>
            <a:rect l="l" t="t" r="r" b="b"/>
            <a:pathLst>
              <a:path w="1066800" h="578485">
                <a:moveTo>
                  <a:pt x="1066800" y="0"/>
                </a:moveTo>
                <a:lnTo>
                  <a:pt x="0" y="578036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36900" y="2870200"/>
            <a:ext cx="1066800" cy="749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00400" y="2895600"/>
            <a:ext cx="937260" cy="632460"/>
          </a:xfrm>
          <a:custGeom>
            <a:avLst/>
            <a:gdLst/>
            <a:ahLst/>
            <a:cxnLst/>
            <a:rect l="l" t="t" r="r" b="b"/>
            <a:pathLst>
              <a:path w="937260" h="632460">
                <a:moveTo>
                  <a:pt x="0" y="0"/>
                </a:moveTo>
                <a:lnTo>
                  <a:pt x="936718" y="631918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88340" y="1544320"/>
            <a:ext cx="3700145" cy="122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00"/>
              </a:spcBef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</a:tabLst>
            </a:pPr>
            <a:r>
              <a:rPr sz="2800" spc="-5" dirty="0">
                <a:latin typeface="Times New Roman"/>
                <a:cs typeface="Times New Roman"/>
              </a:rPr>
              <a:t>Use </a:t>
            </a:r>
            <a:r>
              <a:rPr sz="2800" spc="5" dirty="0">
                <a:latin typeface="Times New Roman"/>
                <a:cs typeface="Times New Roman"/>
              </a:rPr>
              <a:t>divide </a:t>
            </a:r>
            <a:r>
              <a:rPr sz="2800" spc="-15" dirty="0">
                <a:latin typeface="Times New Roman"/>
                <a:cs typeface="Times New Roman"/>
              </a:rPr>
              <a:t>and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conquer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Times New Roman"/>
              <a:cs typeface="Times New Roman"/>
            </a:endParaRPr>
          </a:p>
          <a:p>
            <a:pPr marL="22225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root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89000" y="3390900"/>
            <a:ext cx="2044700" cy="1435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6149" y="3422650"/>
            <a:ext cx="1930400" cy="1320800"/>
          </a:xfrm>
          <a:custGeom>
            <a:avLst/>
            <a:gdLst/>
            <a:ahLst/>
            <a:cxnLst/>
            <a:rect l="l" t="t" r="r" b="b"/>
            <a:pathLst>
              <a:path w="1930400" h="1320800">
                <a:moveTo>
                  <a:pt x="1041160" y="12700"/>
                </a:moveTo>
                <a:lnTo>
                  <a:pt x="1009111" y="24741"/>
                </a:lnTo>
                <a:lnTo>
                  <a:pt x="976856" y="36343"/>
                </a:lnTo>
                <a:lnTo>
                  <a:pt x="914191" y="63500"/>
                </a:lnTo>
                <a:lnTo>
                  <a:pt x="886252" y="92828"/>
                </a:lnTo>
                <a:lnTo>
                  <a:pt x="876099" y="101600"/>
                </a:lnTo>
                <a:lnTo>
                  <a:pt x="860722" y="108932"/>
                </a:lnTo>
                <a:lnTo>
                  <a:pt x="844299" y="114207"/>
                </a:lnTo>
                <a:lnTo>
                  <a:pt x="827905" y="119529"/>
                </a:lnTo>
                <a:lnTo>
                  <a:pt x="812614" y="127000"/>
                </a:lnTo>
                <a:lnTo>
                  <a:pt x="783012" y="147763"/>
                </a:lnTo>
                <a:lnTo>
                  <a:pt x="754598" y="170202"/>
                </a:lnTo>
                <a:lnTo>
                  <a:pt x="726623" y="193264"/>
                </a:lnTo>
                <a:lnTo>
                  <a:pt x="698340" y="215900"/>
                </a:lnTo>
                <a:lnTo>
                  <a:pt x="685433" y="225193"/>
                </a:lnTo>
                <a:lnTo>
                  <a:pt x="672267" y="234177"/>
                </a:lnTo>
                <a:lnTo>
                  <a:pt x="659442" y="243547"/>
                </a:lnTo>
                <a:lnTo>
                  <a:pt x="647552" y="254000"/>
                </a:lnTo>
                <a:lnTo>
                  <a:pt x="635031" y="266889"/>
                </a:lnTo>
                <a:lnTo>
                  <a:pt x="622626" y="279905"/>
                </a:lnTo>
                <a:lnTo>
                  <a:pt x="609987" y="292668"/>
                </a:lnTo>
                <a:lnTo>
                  <a:pt x="596763" y="304800"/>
                </a:lnTo>
                <a:lnTo>
                  <a:pt x="587640" y="311671"/>
                </a:lnTo>
                <a:lnTo>
                  <a:pt x="577951" y="317790"/>
                </a:lnTo>
                <a:lnTo>
                  <a:pt x="568145" y="323764"/>
                </a:lnTo>
                <a:lnTo>
                  <a:pt x="558672" y="330200"/>
                </a:lnTo>
                <a:lnTo>
                  <a:pt x="542582" y="342617"/>
                </a:lnTo>
                <a:lnTo>
                  <a:pt x="526735" y="355349"/>
                </a:lnTo>
                <a:lnTo>
                  <a:pt x="510986" y="368206"/>
                </a:lnTo>
                <a:lnTo>
                  <a:pt x="495187" y="381000"/>
                </a:lnTo>
                <a:lnTo>
                  <a:pt x="486120" y="397201"/>
                </a:lnTo>
                <a:lnTo>
                  <a:pt x="477358" y="413621"/>
                </a:lnTo>
                <a:lnTo>
                  <a:pt x="467987" y="429605"/>
                </a:lnTo>
                <a:lnTo>
                  <a:pt x="457095" y="444500"/>
                </a:lnTo>
                <a:lnTo>
                  <a:pt x="432937" y="471037"/>
                </a:lnTo>
                <a:lnTo>
                  <a:pt x="407406" y="496310"/>
                </a:lnTo>
                <a:lnTo>
                  <a:pt x="381325" y="521079"/>
                </a:lnTo>
                <a:lnTo>
                  <a:pt x="355519" y="546100"/>
                </a:lnTo>
                <a:lnTo>
                  <a:pt x="342461" y="558487"/>
                </a:lnTo>
                <a:lnTo>
                  <a:pt x="329163" y="570665"/>
                </a:lnTo>
                <a:lnTo>
                  <a:pt x="316345" y="583261"/>
                </a:lnTo>
                <a:lnTo>
                  <a:pt x="304730" y="596900"/>
                </a:lnTo>
                <a:lnTo>
                  <a:pt x="277959" y="633040"/>
                </a:lnTo>
                <a:lnTo>
                  <a:pt x="265276" y="649271"/>
                </a:lnTo>
                <a:lnTo>
                  <a:pt x="250101" y="664717"/>
                </a:lnTo>
                <a:lnTo>
                  <a:pt x="215851" y="698500"/>
                </a:lnTo>
                <a:lnTo>
                  <a:pt x="213520" y="720936"/>
                </a:lnTo>
                <a:lnTo>
                  <a:pt x="208857" y="765808"/>
                </a:lnTo>
                <a:lnTo>
                  <a:pt x="186008" y="813800"/>
                </a:lnTo>
                <a:lnTo>
                  <a:pt x="175186" y="825793"/>
                </a:lnTo>
                <a:lnTo>
                  <a:pt x="165062" y="838200"/>
                </a:lnTo>
                <a:lnTo>
                  <a:pt x="146111" y="865021"/>
                </a:lnTo>
                <a:lnTo>
                  <a:pt x="139893" y="874747"/>
                </a:lnTo>
                <a:lnTo>
                  <a:pt x="140003" y="876599"/>
                </a:lnTo>
                <a:lnTo>
                  <a:pt x="140039" y="879796"/>
                </a:lnTo>
                <a:lnTo>
                  <a:pt x="133597" y="893557"/>
                </a:lnTo>
                <a:lnTo>
                  <a:pt x="114274" y="927100"/>
                </a:lnTo>
                <a:lnTo>
                  <a:pt x="101633" y="946210"/>
                </a:lnTo>
                <a:lnTo>
                  <a:pt x="88109" y="964777"/>
                </a:lnTo>
                <a:lnTo>
                  <a:pt x="74971" y="983556"/>
                </a:lnTo>
                <a:lnTo>
                  <a:pt x="63485" y="1003300"/>
                </a:lnTo>
                <a:lnTo>
                  <a:pt x="56995" y="1015933"/>
                </a:lnTo>
                <a:lnTo>
                  <a:pt x="50410" y="1028524"/>
                </a:lnTo>
                <a:lnTo>
                  <a:pt x="44014" y="1041203"/>
                </a:lnTo>
                <a:lnTo>
                  <a:pt x="38091" y="1054100"/>
                </a:lnTo>
                <a:lnTo>
                  <a:pt x="34725" y="1063563"/>
                </a:lnTo>
                <a:lnTo>
                  <a:pt x="32010" y="1073278"/>
                </a:lnTo>
                <a:lnTo>
                  <a:pt x="29162" y="1082928"/>
                </a:lnTo>
                <a:lnTo>
                  <a:pt x="25394" y="1092200"/>
                </a:lnTo>
                <a:lnTo>
                  <a:pt x="19737" y="1102126"/>
                </a:lnTo>
                <a:lnTo>
                  <a:pt x="13312" y="1111606"/>
                </a:lnTo>
                <a:lnTo>
                  <a:pt x="6579" y="1120909"/>
                </a:lnTo>
                <a:lnTo>
                  <a:pt x="0" y="1130300"/>
                </a:lnTo>
                <a:lnTo>
                  <a:pt x="793" y="1153714"/>
                </a:lnTo>
                <a:lnTo>
                  <a:pt x="0" y="1177923"/>
                </a:lnTo>
                <a:lnTo>
                  <a:pt x="2380" y="1200545"/>
                </a:lnTo>
                <a:lnTo>
                  <a:pt x="49168" y="1232756"/>
                </a:lnTo>
                <a:lnTo>
                  <a:pt x="112732" y="1244370"/>
                </a:lnTo>
                <a:lnTo>
                  <a:pt x="177067" y="1252925"/>
                </a:lnTo>
                <a:lnTo>
                  <a:pt x="215851" y="1257300"/>
                </a:lnTo>
                <a:lnTo>
                  <a:pt x="279361" y="1263433"/>
                </a:lnTo>
                <a:lnTo>
                  <a:pt x="311121" y="1266449"/>
                </a:lnTo>
                <a:lnTo>
                  <a:pt x="361952" y="1272620"/>
                </a:lnTo>
                <a:lnTo>
                  <a:pt x="400043" y="1279034"/>
                </a:lnTo>
                <a:lnTo>
                  <a:pt x="444314" y="1289583"/>
                </a:lnTo>
                <a:lnTo>
                  <a:pt x="456950" y="1293053"/>
                </a:lnTo>
                <a:lnTo>
                  <a:pt x="516268" y="1300416"/>
                </a:lnTo>
                <a:lnTo>
                  <a:pt x="562801" y="1304868"/>
                </a:lnTo>
                <a:lnTo>
                  <a:pt x="609374" y="1308944"/>
                </a:lnTo>
                <a:lnTo>
                  <a:pt x="655965" y="1312833"/>
                </a:lnTo>
                <a:lnTo>
                  <a:pt x="702557" y="1316722"/>
                </a:lnTo>
                <a:lnTo>
                  <a:pt x="749129" y="1320800"/>
                </a:lnTo>
                <a:lnTo>
                  <a:pt x="799369" y="1319784"/>
                </a:lnTo>
                <a:lnTo>
                  <a:pt x="849616" y="1318929"/>
                </a:lnTo>
                <a:lnTo>
                  <a:pt x="899868" y="1318212"/>
                </a:lnTo>
                <a:lnTo>
                  <a:pt x="950126" y="1317607"/>
                </a:lnTo>
                <a:lnTo>
                  <a:pt x="1000387" y="1317091"/>
                </a:lnTo>
                <a:lnTo>
                  <a:pt x="1050651" y="1316639"/>
                </a:lnTo>
                <a:lnTo>
                  <a:pt x="1100917" y="1316228"/>
                </a:lnTo>
                <a:lnTo>
                  <a:pt x="1151184" y="1315833"/>
                </a:lnTo>
                <a:lnTo>
                  <a:pt x="1201450" y="1315429"/>
                </a:lnTo>
                <a:lnTo>
                  <a:pt x="1251715" y="1314994"/>
                </a:lnTo>
                <a:lnTo>
                  <a:pt x="1301978" y="1314502"/>
                </a:lnTo>
                <a:lnTo>
                  <a:pt x="1352237" y="1313930"/>
                </a:lnTo>
                <a:lnTo>
                  <a:pt x="1402492" y="1313253"/>
                </a:lnTo>
                <a:lnTo>
                  <a:pt x="1452741" y="1312447"/>
                </a:lnTo>
                <a:lnTo>
                  <a:pt x="1502983" y="1311488"/>
                </a:lnTo>
                <a:lnTo>
                  <a:pt x="1553218" y="1310351"/>
                </a:lnTo>
                <a:lnTo>
                  <a:pt x="1603444" y="1309013"/>
                </a:lnTo>
                <a:lnTo>
                  <a:pt x="1653661" y="1307450"/>
                </a:lnTo>
                <a:lnTo>
                  <a:pt x="1703867" y="1305636"/>
                </a:lnTo>
                <a:lnTo>
                  <a:pt x="1754060" y="1303549"/>
                </a:lnTo>
                <a:lnTo>
                  <a:pt x="1804242" y="1301163"/>
                </a:lnTo>
                <a:lnTo>
                  <a:pt x="1854409" y="1298455"/>
                </a:lnTo>
                <a:lnTo>
                  <a:pt x="1904561" y="1295400"/>
                </a:lnTo>
                <a:lnTo>
                  <a:pt x="1927986" y="1260327"/>
                </a:lnTo>
                <a:lnTo>
                  <a:pt x="1929961" y="1244600"/>
                </a:lnTo>
                <a:lnTo>
                  <a:pt x="1929731" y="1219144"/>
                </a:lnTo>
                <a:lnTo>
                  <a:pt x="1926168" y="1193759"/>
                </a:lnTo>
                <a:lnTo>
                  <a:pt x="1921326" y="1168394"/>
                </a:lnTo>
                <a:lnTo>
                  <a:pt x="1917261" y="1143000"/>
                </a:lnTo>
                <a:lnTo>
                  <a:pt x="1914227" y="1114405"/>
                </a:lnTo>
                <a:lnTo>
                  <a:pt x="1911473" y="1085775"/>
                </a:lnTo>
                <a:lnTo>
                  <a:pt x="1908438" y="1057182"/>
                </a:lnTo>
                <a:lnTo>
                  <a:pt x="1899035" y="998181"/>
                </a:lnTo>
                <a:lnTo>
                  <a:pt x="1889105" y="948068"/>
                </a:lnTo>
                <a:lnTo>
                  <a:pt x="1877379" y="893822"/>
                </a:lnTo>
                <a:lnTo>
                  <a:pt x="1866471" y="850900"/>
                </a:lnTo>
                <a:lnTo>
                  <a:pt x="1854968" y="812358"/>
                </a:lnTo>
                <a:lnTo>
                  <a:pt x="1841081" y="774700"/>
                </a:lnTo>
                <a:lnTo>
                  <a:pt x="1821659" y="746351"/>
                </a:lnTo>
                <a:lnTo>
                  <a:pt x="1815681" y="736600"/>
                </a:lnTo>
                <a:lnTo>
                  <a:pt x="1812016" y="727279"/>
                </a:lnTo>
                <a:lnTo>
                  <a:pt x="1809336" y="717550"/>
                </a:lnTo>
                <a:lnTo>
                  <a:pt x="1806655" y="707821"/>
                </a:lnTo>
                <a:lnTo>
                  <a:pt x="1802991" y="698500"/>
                </a:lnTo>
                <a:lnTo>
                  <a:pt x="1797101" y="688707"/>
                </a:lnTo>
                <a:lnTo>
                  <a:pt x="1790291" y="679450"/>
                </a:lnTo>
                <a:lnTo>
                  <a:pt x="1783480" y="670193"/>
                </a:lnTo>
                <a:lnTo>
                  <a:pt x="1777591" y="660400"/>
                </a:lnTo>
                <a:lnTo>
                  <a:pt x="1765345" y="633812"/>
                </a:lnTo>
                <a:lnTo>
                  <a:pt x="1762703" y="623474"/>
                </a:lnTo>
                <a:lnTo>
                  <a:pt x="1765263" y="622413"/>
                </a:lnTo>
                <a:lnTo>
                  <a:pt x="1768624" y="623658"/>
                </a:lnTo>
                <a:lnTo>
                  <a:pt x="1768385" y="620236"/>
                </a:lnTo>
                <a:lnTo>
                  <a:pt x="1739501" y="571500"/>
                </a:lnTo>
                <a:lnTo>
                  <a:pt x="1710519" y="533685"/>
                </a:lnTo>
                <a:lnTo>
                  <a:pt x="1701411" y="520700"/>
                </a:lnTo>
                <a:lnTo>
                  <a:pt x="1694533" y="508301"/>
                </a:lnTo>
                <a:lnTo>
                  <a:pt x="1688476" y="495444"/>
                </a:lnTo>
                <a:lnTo>
                  <a:pt x="1682539" y="482514"/>
                </a:lnTo>
                <a:lnTo>
                  <a:pt x="1676021" y="469900"/>
                </a:lnTo>
                <a:lnTo>
                  <a:pt x="1661624" y="447216"/>
                </a:lnTo>
                <a:lnTo>
                  <a:pt x="1645164" y="424448"/>
                </a:lnTo>
                <a:lnTo>
                  <a:pt x="1628260" y="402181"/>
                </a:lnTo>
                <a:lnTo>
                  <a:pt x="1612531" y="381000"/>
                </a:lnTo>
                <a:lnTo>
                  <a:pt x="1587141" y="342900"/>
                </a:lnTo>
                <a:lnTo>
                  <a:pt x="1582092" y="322909"/>
                </a:lnTo>
                <a:lnTo>
                  <a:pt x="1579574" y="313062"/>
                </a:lnTo>
                <a:lnTo>
                  <a:pt x="1574441" y="304800"/>
                </a:lnTo>
                <a:lnTo>
                  <a:pt x="1566284" y="299417"/>
                </a:lnTo>
                <a:lnTo>
                  <a:pt x="1556611" y="296487"/>
                </a:lnTo>
                <a:lnTo>
                  <a:pt x="1546330" y="294539"/>
                </a:lnTo>
                <a:lnTo>
                  <a:pt x="1536351" y="292100"/>
                </a:lnTo>
                <a:lnTo>
                  <a:pt x="1530485" y="282130"/>
                </a:lnTo>
                <a:lnTo>
                  <a:pt x="1524944" y="271863"/>
                </a:lnTo>
                <a:lnTo>
                  <a:pt x="1518757" y="262189"/>
                </a:lnTo>
                <a:lnTo>
                  <a:pt x="1510951" y="254000"/>
                </a:lnTo>
                <a:lnTo>
                  <a:pt x="1502274" y="249329"/>
                </a:lnTo>
                <a:lnTo>
                  <a:pt x="1492476" y="246759"/>
                </a:lnTo>
                <a:lnTo>
                  <a:pt x="1482392" y="244634"/>
                </a:lnTo>
                <a:lnTo>
                  <a:pt x="1472861" y="241300"/>
                </a:lnTo>
                <a:lnTo>
                  <a:pt x="1442666" y="225361"/>
                </a:lnTo>
                <a:lnTo>
                  <a:pt x="1431451" y="217797"/>
                </a:lnTo>
                <a:lnTo>
                  <a:pt x="1431691" y="215683"/>
                </a:lnTo>
                <a:lnTo>
                  <a:pt x="1435859" y="216093"/>
                </a:lnTo>
                <a:lnTo>
                  <a:pt x="1436431" y="216100"/>
                </a:lnTo>
                <a:lnTo>
                  <a:pt x="1425880" y="212777"/>
                </a:lnTo>
                <a:lnTo>
                  <a:pt x="1396681" y="203200"/>
                </a:lnTo>
                <a:lnTo>
                  <a:pt x="1390964" y="193026"/>
                </a:lnTo>
                <a:lnTo>
                  <a:pt x="1385666" y="182421"/>
                </a:lnTo>
                <a:lnTo>
                  <a:pt x="1379527" y="172680"/>
                </a:lnTo>
                <a:lnTo>
                  <a:pt x="1371291" y="165100"/>
                </a:lnTo>
                <a:lnTo>
                  <a:pt x="1353177" y="156828"/>
                </a:lnTo>
                <a:lnTo>
                  <a:pt x="1333664" y="151569"/>
                </a:lnTo>
                <a:lnTo>
                  <a:pt x="1313917" y="146724"/>
                </a:lnTo>
                <a:lnTo>
                  <a:pt x="1295101" y="139700"/>
                </a:lnTo>
                <a:lnTo>
                  <a:pt x="1262618" y="123133"/>
                </a:lnTo>
                <a:lnTo>
                  <a:pt x="1248144" y="115887"/>
                </a:lnTo>
                <a:lnTo>
                  <a:pt x="1234928" y="111022"/>
                </a:lnTo>
                <a:lnTo>
                  <a:pt x="1206220" y="101600"/>
                </a:lnTo>
                <a:lnTo>
                  <a:pt x="1196532" y="92229"/>
                </a:lnTo>
                <a:lnTo>
                  <a:pt x="1168130" y="63500"/>
                </a:lnTo>
                <a:lnTo>
                  <a:pt x="1156242" y="43628"/>
                </a:lnTo>
                <a:lnTo>
                  <a:pt x="1150362" y="33726"/>
                </a:lnTo>
                <a:lnTo>
                  <a:pt x="1142740" y="25400"/>
                </a:lnTo>
                <a:lnTo>
                  <a:pt x="1134064" y="20729"/>
                </a:lnTo>
                <a:lnTo>
                  <a:pt x="1124265" y="18158"/>
                </a:lnTo>
                <a:lnTo>
                  <a:pt x="1114182" y="16034"/>
                </a:lnTo>
                <a:lnTo>
                  <a:pt x="1104650" y="12700"/>
                </a:lnTo>
                <a:lnTo>
                  <a:pt x="1099290" y="10023"/>
                </a:lnTo>
                <a:lnTo>
                  <a:pt x="1096180" y="4233"/>
                </a:lnTo>
                <a:lnTo>
                  <a:pt x="1091950" y="0"/>
                </a:lnTo>
                <a:lnTo>
                  <a:pt x="1041160" y="1270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97200" y="3479800"/>
            <a:ext cx="2044700" cy="1435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54349" y="3511550"/>
            <a:ext cx="1930400" cy="1320800"/>
          </a:xfrm>
          <a:custGeom>
            <a:avLst/>
            <a:gdLst/>
            <a:ahLst/>
            <a:cxnLst/>
            <a:rect l="l" t="t" r="r" b="b"/>
            <a:pathLst>
              <a:path w="1930400" h="1320800">
                <a:moveTo>
                  <a:pt x="1041160" y="12700"/>
                </a:moveTo>
                <a:lnTo>
                  <a:pt x="1009111" y="24741"/>
                </a:lnTo>
                <a:lnTo>
                  <a:pt x="976856" y="36343"/>
                </a:lnTo>
                <a:lnTo>
                  <a:pt x="914191" y="63500"/>
                </a:lnTo>
                <a:lnTo>
                  <a:pt x="886252" y="92828"/>
                </a:lnTo>
                <a:lnTo>
                  <a:pt x="876099" y="101600"/>
                </a:lnTo>
                <a:lnTo>
                  <a:pt x="860722" y="108932"/>
                </a:lnTo>
                <a:lnTo>
                  <a:pt x="844299" y="114207"/>
                </a:lnTo>
                <a:lnTo>
                  <a:pt x="827904" y="119529"/>
                </a:lnTo>
                <a:lnTo>
                  <a:pt x="812614" y="127000"/>
                </a:lnTo>
                <a:lnTo>
                  <a:pt x="783013" y="147763"/>
                </a:lnTo>
                <a:lnTo>
                  <a:pt x="754598" y="170202"/>
                </a:lnTo>
                <a:lnTo>
                  <a:pt x="726624" y="193264"/>
                </a:lnTo>
                <a:lnTo>
                  <a:pt x="698340" y="215900"/>
                </a:lnTo>
                <a:lnTo>
                  <a:pt x="685433" y="225193"/>
                </a:lnTo>
                <a:lnTo>
                  <a:pt x="672267" y="234177"/>
                </a:lnTo>
                <a:lnTo>
                  <a:pt x="659442" y="243547"/>
                </a:lnTo>
                <a:lnTo>
                  <a:pt x="647552" y="254000"/>
                </a:lnTo>
                <a:lnTo>
                  <a:pt x="635031" y="266889"/>
                </a:lnTo>
                <a:lnTo>
                  <a:pt x="622626" y="279905"/>
                </a:lnTo>
                <a:lnTo>
                  <a:pt x="609987" y="292668"/>
                </a:lnTo>
                <a:lnTo>
                  <a:pt x="596764" y="304800"/>
                </a:lnTo>
                <a:lnTo>
                  <a:pt x="587641" y="311671"/>
                </a:lnTo>
                <a:lnTo>
                  <a:pt x="577951" y="317790"/>
                </a:lnTo>
                <a:lnTo>
                  <a:pt x="568145" y="323764"/>
                </a:lnTo>
                <a:lnTo>
                  <a:pt x="558672" y="330200"/>
                </a:lnTo>
                <a:lnTo>
                  <a:pt x="542582" y="342617"/>
                </a:lnTo>
                <a:lnTo>
                  <a:pt x="526735" y="355349"/>
                </a:lnTo>
                <a:lnTo>
                  <a:pt x="510985" y="368206"/>
                </a:lnTo>
                <a:lnTo>
                  <a:pt x="495186" y="381000"/>
                </a:lnTo>
                <a:lnTo>
                  <a:pt x="486120" y="397201"/>
                </a:lnTo>
                <a:lnTo>
                  <a:pt x="477357" y="413621"/>
                </a:lnTo>
                <a:lnTo>
                  <a:pt x="467987" y="429605"/>
                </a:lnTo>
                <a:lnTo>
                  <a:pt x="457095" y="444500"/>
                </a:lnTo>
                <a:lnTo>
                  <a:pt x="432937" y="471037"/>
                </a:lnTo>
                <a:lnTo>
                  <a:pt x="407406" y="496310"/>
                </a:lnTo>
                <a:lnTo>
                  <a:pt x="381325" y="521079"/>
                </a:lnTo>
                <a:lnTo>
                  <a:pt x="355519" y="546100"/>
                </a:lnTo>
                <a:lnTo>
                  <a:pt x="342461" y="558487"/>
                </a:lnTo>
                <a:lnTo>
                  <a:pt x="329163" y="570665"/>
                </a:lnTo>
                <a:lnTo>
                  <a:pt x="316345" y="583261"/>
                </a:lnTo>
                <a:lnTo>
                  <a:pt x="304730" y="596900"/>
                </a:lnTo>
                <a:lnTo>
                  <a:pt x="277959" y="633040"/>
                </a:lnTo>
                <a:lnTo>
                  <a:pt x="265276" y="649271"/>
                </a:lnTo>
                <a:lnTo>
                  <a:pt x="250100" y="664717"/>
                </a:lnTo>
                <a:lnTo>
                  <a:pt x="215850" y="698500"/>
                </a:lnTo>
                <a:lnTo>
                  <a:pt x="213519" y="720936"/>
                </a:lnTo>
                <a:lnTo>
                  <a:pt x="208857" y="765808"/>
                </a:lnTo>
                <a:lnTo>
                  <a:pt x="186008" y="813800"/>
                </a:lnTo>
                <a:lnTo>
                  <a:pt x="175186" y="825793"/>
                </a:lnTo>
                <a:lnTo>
                  <a:pt x="165062" y="838200"/>
                </a:lnTo>
                <a:lnTo>
                  <a:pt x="146111" y="865021"/>
                </a:lnTo>
                <a:lnTo>
                  <a:pt x="139893" y="874747"/>
                </a:lnTo>
                <a:lnTo>
                  <a:pt x="140003" y="876599"/>
                </a:lnTo>
                <a:lnTo>
                  <a:pt x="140039" y="879796"/>
                </a:lnTo>
                <a:lnTo>
                  <a:pt x="133597" y="893557"/>
                </a:lnTo>
                <a:lnTo>
                  <a:pt x="114274" y="927100"/>
                </a:lnTo>
                <a:lnTo>
                  <a:pt x="101633" y="946210"/>
                </a:lnTo>
                <a:lnTo>
                  <a:pt x="88109" y="964777"/>
                </a:lnTo>
                <a:lnTo>
                  <a:pt x="74971" y="983556"/>
                </a:lnTo>
                <a:lnTo>
                  <a:pt x="63485" y="1003300"/>
                </a:lnTo>
                <a:lnTo>
                  <a:pt x="56995" y="1015933"/>
                </a:lnTo>
                <a:lnTo>
                  <a:pt x="50410" y="1028524"/>
                </a:lnTo>
                <a:lnTo>
                  <a:pt x="44014" y="1041203"/>
                </a:lnTo>
                <a:lnTo>
                  <a:pt x="38091" y="1054100"/>
                </a:lnTo>
                <a:lnTo>
                  <a:pt x="34725" y="1063563"/>
                </a:lnTo>
                <a:lnTo>
                  <a:pt x="32010" y="1073278"/>
                </a:lnTo>
                <a:lnTo>
                  <a:pt x="29162" y="1082928"/>
                </a:lnTo>
                <a:lnTo>
                  <a:pt x="25394" y="1092200"/>
                </a:lnTo>
                <a:lnTo>
                  <a:pt x="19737" y="1102126"/>
                </a:lnTo>
                <a:lnTo>
                  <a:pt x="13312" y="1111606"/>
                </a:lnTo>
                <a:lnTo>
                  <a:pt x="6579" y="1120909"/>
                </a:lnTo>
                <a:lnTo>
                  <a:pt x="0" y="1130300"/>
                </a:lnTo>
                <a:lnTo>
                  <a:pt x="793" y="1153714"/>
                </a:lnTo>
                <a:lnTo>
                  <a:pt x="0" y="1177923"/>
                </a:lnTo>
                <a:lnTo>
                  <a:pt x="2380" y="1200545"/>
                </a:lnTo>
                <a:lnTo>
                  <a:pt x="49168" y="1232756"/>
                </a:lnTo>
                <a:lnTo>
                  <a:pt x="112732" y="1244370"/>
                </a:lnTo>
                <a:lnTo>
                  <a:pt x="177066" y="1252925"/>
                </a:lnTo>
                <a:lnTo>
                  <a:pt x="215850" y="1257300"/>
                </a:lnTo>
                <a:lnTo>
                  <a:pt x="279361" y="1263433"/>
                </a:lnTo>
                <a:lnTo>
                  <a:pt x="311121" y="1266449"/>
                </a:lnTo>
                <a:lnTo>
                  <a:pt x="361952" y="1272620"/>
                </a:lnTo>
                <a:lnTo>
                  <a:pt x="400043" y="1279034"/>
                </a:lnTo>
                <a:lnTo>
                  <a:pt x="444314" y="1289583"/>
                </a:lnTo>
                <a:lnTo>
                  <a:pt x="456949" y="1293053"/>
                </a:lnTo>
                <a:lnTo>
                  <a:pt x="516268" y="1300416"/>
                </a:lnTo>
                <a:lnTo>
                  <a:pt x="562801" y="1304868"/>
                </a:lnTo>
                <a:lnTo>
                  <a:pt x="609374" y="1308944"/>
                </a:lnTo>
                <a:lnTo>
                  <a:pt x="655965" y="1312833"/>
                </a:lnTo>
                <a:lnTo>
                  <a:pt x="702557" y="1316722"/>
                </a:lnTo>
                <a:lnTo>
                  <a:pt x="749129" y="1320800"/>
                </a:lnTo>
                <a:lnTo>
                  <a:pt x="799369" y="1319784"/>
                </a:lnTo>
                <a:lnTo>
                  <a:pt x="849615" y="1318929"/>
                </a:lnTo>
                <a:lnTo>
                  <a:pt x="899868" y="1318212"/>
                </a:lnTo>
                <a:lnTo>
                  <a:pt x="950126" y="1317607"/>
                </a:lnTo>
                <a:lnTo>
                  <a:pt x="1000387" y="1317091"/>
                </a:lnTo>
                <a:lnTo>
                  <a:pt x="1050651" y="1316639"/>
                </a:lnTo>
                <a:lnTo>
                  <a:pt x="1100917" y="1316228"/>
                </a:lnTo>
                <a:lnTo>
                  <a:pt x="1151184" y="1315833"/>
                </a:lnTo>
                <a:lnTo>
                  <a:pt x="1201450" y="1315429"/>
                </a:lnTo>
                <a:lnTo>
                  <a:pt x="1251715" y="1314994"/>
                </a:lnTo>
                <a:lnTo>
                  <a:pt x="1301978" y="1314502"/>
                </a:lnTo>
                <a:lnTo>
                  <a:pt x="1352237" y="1313930"/>
                </a:lnTo>
                <a:lnTo>
                  <a:pt x="1402492" y="1313253"/>
                </a:lnTo>
                <a:lnTo>
                  <a:pt x="1452741" y="1312447"/>
                </a:lnTo>
                <a:lnTo>
                  <a:pt x="1502983" y="1311488"/>
                </a:lnTo>
                <a:lnTo>
                  <a:pt x="1553218" y="1310351"/>
                </a:lnTo>
                <a:lnTo>
                  <a:pt x="1603444" y="1309013"/>
                </a:lnTo>
                <a:lnTo>
                  <a:pt x="1653661" y="1307450"/>
                </a:lnTo>
                <a:lnTo>
                  <a:pt x="1703866" y="1305636"/>
                </a:lnTo>
                <a:lnTo>
                  <a:pt x="1754060" y="1303549"/>
                </a:lnTo>
                <a:lnTo>
                  <a:pt x="1804241" y="1301163"/>
                </a:lnTo>
                <a:lnTo>
                  <a:pt x="1854409" y="1298455"/>
                </a:lnTo>
                <a:lnTo>
                  <a:pt x="1904561" y="1295400"/>
                </a:lnTo>
                <a:lnTo>
                  <a:pt x="1927986" y="1260327"/>
                </a:lnTo>
                <a:lnTo>
                  <a:pt x="1929961" y="1244600"/>
                </a:lnTo>
                <a:lnTo>
                  <a:pt x="1929731" y="1219144"/>
                </a:lnTo>
                <a:lnTo>
                  <a:pt x="1926168" y="1193759"/>
                </a:lnTo>
                <a:lnTo>
                  <a:pt x="1921326" y="1168394"/>
                </a:lnTo>
                <a:lnTo>
                  <a:pt x="1917261" y="1143000"/>
                </a:lnTo>
                <a:lnTo>
                  <a:pt x="1914227" y="1114405"/>
                </a:lnTo>
                <a:lnTo>
                  <a:pt x="1911473" y="1085775"/>
                </a:lnTo>
                <a:lnTo>
                  <a:pt x="1908438" y="1057182"/>
                </a:lnTo>
                <a:lnTo>
                  <a:pt x="1899035" y="998181"/>
                </a:lnTo>
                <a:lnTo>
                  <a:pt x="1889105" y="948068"/>
                </a:lnTo>
                <a:lnTo>
                  <a:pt x="1877379" y="893822"/>
                </a:lnTo>
                <a:lnTo>
                  <a:pt x="1866471" y="850900"/>
                </a:lnTo>
                <a:lnTo>
                  <a:pt x="1854968" y="812358"/>
                </a:lnTo>
                <a:lnTo>
                  <a:pt x="1841081" y="774700"/>
                </a:lnTo>
                <a:lnTo>
                  <a:pt x="1821659" y="746351"/>
                </a:lnTo>
                <a:lnTo>
                  <a:pt x="1815681" y="736600"/>
                </a:lnTo>
                <a:lnTo>
                  <a:pt x="1812016" y="727279"/>
                </a:lnTo>
                <a:lnTo>
                  <a:pt x="1809336" y="717550"/>
                </a:lnTo>
                <a:lnTo>
                  <a:pt x="1806655" y="707821"/>
                </a:lnTo>
                <a:lnTo>
                  <a:pt x="1802991" y="698500"/>
                </a:lnTo>
                <a:lnTo>
                  <a:pt x="1797101" y="688707"/>
                </a:lnTo>
                <a:lnTo>
                  <a:pt x="1790291" y="679450"/>
                </a:lnTo>
                <a:lnTo>
                  <a:pt x="1783480" y="670193"/>
                </a:lnTo>
                <a:lnTo>
                  <a:pt x="1777591" y="660400"/>
                </a:lnTo>
                <a:lnTo>
                  <a:pt x="1765345" y="633812"/>
                </a:lnTo>
                <a:lnTo>
                  <a:pt x="1762701" y="623474"/>
                </a:lnTo>
                <a:lnTo>
                  <a:pt x="1765260" y="622413"/>
                </a:lnTo>
                <a:lnTo>
                  <a:pt x="1768620" y="623658"/>
                </a:lnTo>
                <a:lnTo>
                  <a:pt x="1768380" y="620236"/>
                </a:lnTo>
                <a:lnTo>
                  <a:pt x="1739501" y="571500"/>
                </a:lnTo>
                <a:lnTo>
                  <a:pt x="1710519" y="533685"/>
                </a:lnTo>
                <a:lnTo>
                  <a:pt x="1701411" y="520700"/>
                </a:lnTo>
                <a:lnTo>
                  <a:pt x="1694533" y="508301"/>
                </a:lnTo>
                <a:lnTo>
                  <a:pt x="1688476" y="495444"/>
                </a:lnTo>
                <a:lnTo>
                  <a:pt x="1682539" y="482514"/>
                </a:lnTo>
                <a:lnTo>
                  <a:pt x="1676021" y="469900"/>
                </a:lnTo>
                <a:lnTo>
                  <a:pt x="1661624" y="447216"/>
                </a:lnTo>
                <a:lnTo>
                  <a:pt x="1645164" y="424448"/>
                </a:lnTo>
                <a:lnTo>
                  <a:pt x="1628260" y="402181"/>
                </a:lnTo>
                <a:lnTo>
                  <a:pt x="1612531" y="381000"/>
                </a:lnTo>
                <a:lnTo>
                  <a:pt x="1587141" y="342900"/>
                </a:lnTo>
                <a:lnTo>
                  <a:pt x="1582092" y="322909"/>
                </a:lnTo>
                <a:lnTo>
                  <a:pt x="1579574" y="313062"/>
                </a:lnTo>
                <a:lnTo>
                  <a:pt x="1574441" y="304800"/>
                </a:lnTo>
                <a:lnTo>
                  <a:pt x="1566284" y="299417"/>
                </a:lnTo>
                <a:lnTo>
                  <a:pt x="1556611" y="296487"/>
                </a:lnTo>
                <a:lnTo>
                  <a:pt x="1546330" y="294539"/>
                </a:lnTo>
                <a:lnTo>
                  <a:pt x="1536351" y="292100"/>
                </a:lnTo>
                <a:lnTo>
                  <a:pt x="1530485" y="282130"/>
                </a:lnTo>
                <a:lnTo>
                  <a:pt x="1524944" y="271863"/>
                </a:lnTo>
                <a:lnTo>
                  <a:pt x="1518757" y="262189"/>
                </a:lnTo>
                <a:lnTo>
                  <a:pt x="1510951" y="254000"/>
                </a:lnTo>
                <a:lnTo>
                  <a:pt x="1502274" y="249329"/>
                </a:lnTo>
                <a:lnTo>
                  <a:pt x="1492476" y="246759"/>
                </a:lnTo>
                <a:lnTo>
                  <a:pt x="1482392" y="244634"/>
                </a:lnTo>
                <a:lnTo>
                  <a:pt x="1472861" y="241300"/>
                </a:lnTo>
                <a:lnTo>
                  <a:pt x="1442666" y="225361"/>
                </a:lnTo>
                <a:lnTo>
                  <a:pt x="1431451" y="217797"/>
                </a:lnTo>
                <a:lnTo>
                  <a:pt x="1431691" y="215683"/>
                </a:lnTo>
                <a:lnTo>
                  <a:pt x="1435859" y="216093"/>
                </a:lnTo>
                <a:lnTo>
                  <a:pt x="1436430" y="216100"/>
                </a:lnTo>
                <a:lnTo>
                  <a:pt x="1425879" y="212777"/>
                </a:lnTo>
                <a:lnTo>
                  <a:pt x="1396680" y="203200"/>
                </a:lnTo>
                <a:lnTo>
                  <a:pt x="1390964" y="193026"/>
                </a:lnTo>
                <a:lnTo>
                  <a:pt x="1385665" y="182421"/>
                </a:lnTo>
                <a:lnTo>
                  <a:pt x="1379527" y="172680"/>
                </a:lnTo>
                <a:lnTo>
                  <a:pt x="1371290" y="165100"/>
                </a:lnTo>
                <a:lnTo>
                  <a:pt x="1353177" y="156828"/>
                </a:lnTo>
                <a:lnTo>
                  <a:pt x="1333664" y="151569"/>
                </a:lnTo>
                <a:lnTo>
                  <a:pt x="1313917" y="146724"/>
                </a:lnTo>
                <a:lnTo>
                  <a:pt x="1295100" y="139700"/>
                </a:lnTo>
                <a:lnTo>
                  <a:pt x="1262618" y="123133"/>
                </a:lnTo>
                <a:lnTo>
                  <a:pt x="1248144" y="115887"/>
                </a:lnTo>
                <a:lnTo>
                  <a:pt x="1234928" y="111022"/>
                </a:lnTo>
                <a:lnTo>
                  <a:pt x="1206220" y="101600"/>
                </a:lnTo>
                <a:lnTo>
                  <a:pt x="1196532" y="92229"/>
                </a:lnTo>
                <a:lnTo>
                  <a:pt x="1168130" y="63500"/>
                </a:lnTo>
                <a:lnTo>
                  <a:pt x="1156242" y="43628"/>
                </a:lnTo>
                <a:lnTo>
                  <a:pt x="1150362" y="33726"/>
                </a:lnTo>
                <a:lnTo>
                  <a:pt x="1142740" y="25400"/>
                </a:lnTo>
                <a:lnTo>
                  <a:pt x="1134063" y="20729"/>
                </a:lnTo>
                <a:lnTo>
                  <a:pt x="1124265" y="18158"/>
                </a:lnTo>
                <a:lnTo>
                  <a:pt x="1114182" y="16034"/>
                </a:lnTo>
                <a:lnTo>
                  <a:pt x="1104650" y="12700"/>
                </a:lnTo>
                <a:lnTo>
                  <a:pt x="1099290" y="10023"/>
                </a:lnTo>
                <a:lnTo>
                  <a:pt x="1096180" y="4233"/>
                </a:lnTo>
                <a:lnTo>
                  <a:pt x="1091950" y="0"/>
                </a:lnTo>
                <a:lnTo>
                  <a:pt x="1041160" y="1270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99628" y="3830320"/>
            <a:ext cx="11207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2540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LEFT  </a:t>
            </a:r>
            <a:r>
              <a:rPr sz="2000" spc="-1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spc="-4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33228" y="3830320"/>
            <a:ext cx="11207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1778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RIGHT  </a:t>
            </a:r>
            <a:r>
              <a:rPr sz="2000" spc="-1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spc="-4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88940" y="3068320"/>
            <a:ext cx="3159760" cy="1033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Embed </a:t>
            </a:r>
            <a:r>
              <a:rPr sz="2200" spc="-5" dirty="0">
                <a:solidFill>
                  <a:srgbClr val="000090"/>
                </a:solidFill>
                <a:latin typeface="Times New Roman"/>
                <a:cs typeface="Times New Roman"/>
              </a:rPr>
              <a:t>the </a:t>
            </a: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root</a:t>
            </a:r>
            <a:r>
              <a:rPr sz="2200" spc="3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node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ts val="2620"/>
              </a:lnSpc>
              <a:spcBef>
                <a:spcPts val="6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Embed </a:t>
            </a:r>
            <a:r>
              <a:rPr sz="2200" spc="-5" dirty="0">
                <a:solidFill>
                  <a:srgbClr val="000090"/>
                </a:solidFill>
                <a:latin typeface="Times New Roman"/>
                <a:cs typeface="Times New Roman"/>
              </a:rPr>
              <a:t>the </a:t>
            </a: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left</a:t>
            </a:r>
            <a:r>
              <a:rPr sz="2200" spc="-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subtree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ts val="262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Embed </a:t>
            </a:r>
            <a:r>
              <a:rPr sz="2200" spc="-5" dirty="0">
                <a:solidFill>
                  <a:srgbClr val="000090"/>
                </a:solidFill>
                <a:latin typeface="Times New Roman"/>
                <a:cs typeface="Times New Roman"/>
              </a:rPr>
              <a:t>the </a:t>
            </a: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right</a:t>
            </a:r>
            <a:r>
              <a:rPr sz="2200" spc="-15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subtree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07439" y="5468620"/>
            <a:ext cx="5304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" dirty="0">
                <a:latin typeface="Times New Roman"/>
                <a:cs typeface="Times New Roman"/>
              </a:rPr>
              <a:t>What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is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the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min-area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required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leaves?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92600" y="2489200"/>
            <a:ext cx="1943100" cy="240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49750" y="2552701"/>
            <a:ext cx="1828800" cy="2254250"/>
          </a:xfrm>
          <a:custGeom>
            <a:avLst/>
            <a:gdLst/>
            <a:ahLst/>
            <a:cxnLst/>
            <a:rect l="l" t="t" r="r" b="b"/>
            <a:pathLst>
              <a:path w="1828800" h="2254250">
                <a:moveTo>
                  <a:pt x="0" y="2254248"/>
                </a:moveTo>
                <a:lnTo>
                  <a:pt x="1828800" y="2254248"/>
                </a:lnTo>
                <a:lnTo>
                  <a:pt x="1828800" y="0"/>
                </a:lnTo>
                <a:lnTo>
                  <a:pt x="0" y="0"/>
                </a:lnTo>
                <a:lnTo>
                  <a:pt x="0" y="2254248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49750" y="2520950"/>
            <a:ext cx="1828800" cy="2286000"/>
          </a:xfrm>
          <a:custGeom>
            <a:avLst/>
            <a:gdLst/>
            <a:ahLst/>
            <a:cxnLst/>
            <a:rect l="l" t="t" r="r" b="b"/>
            <a:pathLst>
              <a:path w="1828800" h="2286000">
                <a:moveTo>
                  <a:pt x="0" y="0"/>
                </a:moveTo>
                <a:lnTo>
                  <a:pt x="1828801" y="0"/>
                </a:lnTo>
                <a:lnTo>
                  <a:pt x="1828801" y="2286001"/>
                </a:lnTo>
                <a:lnTo>
                  <a:pt x="0" y="228600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9400" y="2489200"/>
            <a:ext cx="1943100" cy="240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6550" y="2552701"/>
            <a:ext cx="1828800" cy="2254250"/>
          </a:xfrm>
          <a:custGeom>
            <a:avLst/>
            <a:gdLst/>
            <a:ahLst/>
            <a:cxnLst/>
            <a:rect l="l" t="t" r="r" b="b"/>
            <a:pathLst>
              <a:path w="1828800" h="2254250">
                <a:moveTo>
                  <a:pt x="0" y="2254248"/>
                </a:moveTo>
                <a:lnTo>
                  <a:pt x="1828800" y="2254248"/>
                </a:lnTo>
                <a:lnTo>
                  <a:pt x="1828800" y="0"/>
                </a:lnTo>
                <a:lnTo>
                  <a:pt x="0" y="0"/>
                </a:lnTo>
                <a:lnTo>
                  <a:pt x="0" y="2254248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6550" y="2520950"/>
            <a:ext cx="1828800" cy="2286000"/>
          </a:xfrm>
          <a:custGeom>
            <a:avLst/>
            <a:gdLst/>
            <a:ahLst/>
            <a:cxnLst/>
            <a:rect l="l" t="t" r="r" b="b"/>
            <a:pathLst>
              <a:path w="1828800" h="2286000">
                <a:moveTo>
                  <a:pt x="0" y="0"/>
                </a:moveTo>
                <a:lnTo>
                  <a:pt x="1828801" y="0"/>
                </a:lnTo>
                <a:lnTo>
                  <a:pt x="1828801" y="2286001"/>
                </a:lnTo>
                <a:lnTo>
                  <a:pt x="0" y="228600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4419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Binary </a:t>
            </a:r>
            <a:r>
              <a:rPr sz="3600" spc="-25" dirty="0"/>
              <a:t>Tree</a:t>
            </a:r>
            <a:r>
              <a:rPr sz="3600" spc="-140" dirty="0"/>
              <a:t> </a:t>
            </a:r>
            <a:r>
              <a:rPr sz="3600" spc="-5" dirty="0"/>
              <a:t>Embedding</a:t>
            </a:r>
            <a:endParaRPr sz="3600"/>
          </a:p>
        </p:txBody>
      </p:sp>
      <p:sp>
        <p:nvSpPr>
          <p:cNvPr id="9" name="object 9"/>
          <p:cNvSpPr/>
          <p:nvPr/>
        </p:nvSpPr>
        <p:spPr>
          <a:xfrm>
            <a:off x="3886200" y="2127250"/>
            <a:ext cx="0" cy="349250"/>
          </a:xfrm>
          <a:custGeom>
            <a:avLst/>
            <a:gdLst/>
            <a:ahLst/>
            <a:cxnLst/>
            <a:rect l="l" t="t" r="r" b="b"/>
            <a:pathLst>
              <a:path h="349250">
                <a:moveTo>
                  <a:pt x="0" y="0"/>
                </a:moveTo>
                <a:lnTo>
                  <a:pt x="0" y="349249"/>
                </a:lnTo>
              </a:path>
            </a:pathLst>
          </a:custGeom>
          <a:ln w="762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86200" y="2552701"/>
            <a:ext cx="0" cy="2247900"/>
          </a:xfrm>
          <a:custGeom>
            <a:avLst/>
            <a:gdLst/>
            <a:ahLst/>
            <a:cxnLst/>
            <a:rect l="l" t="t" r="r" b="b"/>
            <a:pathLst>
              <a:path h="2247900">
                <a:moveTo>
                  <a:pt x="0" y="0"/>
                </a:moveTo>
                <a:lnTo>
                  <a:pt x="0" y="2247900"/>
                </a:lnTo>
              </a:path>
            </a:pathLst>
          </a:custGeom>
          <a:ln w="762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29000" y="2095501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0998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29000" y="2552701"/>
            <a:ext cx="0" cy="2247900"/>
          </a:xfrm>
          <a:custGeom>
            <a:avLst/>
            <a:gdLst/>
            <a:ahLst/>
            <a:cxnLst/>
            <a:rect l="l" t="t" r="r" b="b"/>
            <a:pathLst>
              <a:path h="2247900">
                <a:moveTo>
                  <a:pt x="0" y="0"/>
                </a:moveTo>
                <a:lnTo>
                  <a:pt x="0" y="224790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71800" y="2095501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0998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71800" y="4089400"/>
            <a:ext cx="0" cy="711200"/>
          </a:xfrm>
          <a:custGeom>
            <a:avLst/>
            <a:gdLst/>
            <a:ahLst/>
            <a:cxnLst/>
            <a:rect l="l" t="t" r="r" b="b"/>
            <a:pathLst>
              <a:path h="711200">
                <a:moveTo>
                  <a:pt x="0" y="0"/>
                </a:moveTo>
                <a:lnTo>
                  <a:pt x="0" y="711201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01900" y="2060575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400" y="0"/>
                </a:lnTo>
              </a:path>
            </a:pathLst>
          </a:custGeom>
          <a:ln w="635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14600" y="4089400"/>
            <a:ext cx="0" cy="711200"/>
          </a:xfrm>
          <a:custGeom>
            <a:avLst/>
            <a:gdLst/>
            <a:ahLst/>
            <a:cxnLst/>
            <a:rect l="l" t="t" r="r" b="b"/>
            <a:pathLst>
              <a:path h="711200">
                <a:moveTo>
                  <a:pt x="0" y="0"/>
                </a:moveTo>
                <a:lnTo>
                  <a:pt x="0" y="711201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57400" y="2057400"/>
            <a:ext cx="0" cy="419100"/>
          </a:xfrm>
          <a:custGeom>
            <a:avLst/>
            <a:gdLst/>
            <a:ahLst/>
            <a:cxnLst/>
            <a:rect l="l" t="t" r="r" b="b"/>
            <a:pathLst>
              <a:path h="419100">
                <a:moveTo>
                  <a:pt x="0" y="0"/>
                </a:moveTo>
                <a:lnTo>
                  <a:pt x="0" y="419099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57400" y="4089400"/>
            <a:ext cx="0" cy="711200"/>
          </a:xfrm>
          <a:custGeom>
            <a:avLst/>
            <a:gdLst/>
            <a:ahLst/>
            <a:cxnLst/>
            <a:rect l="l" t="t" r="r" b="b"/>
            <a:pathLst>
              <a:path h="711200">
                <a:moveTo>
                  <a:pt x="0" y="0"/>
                </a:moveTo>
                <a:lnTo>
                  <a:pt x="0" y="711201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72200" y="2057400"/>
            <a:ext cx="0" cy="2743200"/>
          </a:xfrm>
          <a:custGeom>
            <a:avLst/>
            <a:gdLst/>
            <a:ahLst/>
            <a:cxnLst/>
            <a:rect l="l" t="t" r="r" b="b"/>
            <a:pathLst>
              <a:path h="2743200">
                <a:moveTo>
                  <a:pt x="0" y="0"/>
                </a:moveTo>
                <a:lnTo>
                  <a:pt x="1" y="2743201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15000" y="2057400"/>
            <a:ext cx="0" cy="419100"/>
          </a:xfrm>
          <a:custGeom>
            <a:avLst/>
            <a:gdLst/>
            <a:ahLst/>
            <a:cxnLst/>
            <a:rect l="l" t="t" r="r" b="b"/>
            <a:pathLst>
              <a:path h="419100">
                <a:moveTo>
                  <a:pt x="0" y="0"/>
                </a:moveTo>
                <a:lnTo>
                  <a:pt x="0" y="419099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0" y="4089400"/>
            <a:ext cx="0" cy="711200"/>
          </a:xfrm>
          <a:custGeom>
            <a:avLst/>
            <a:gdLst/>
            <a:ahLst/>
            <a:cxnLst/>
            <a:rect l="l" t="t" r="r" b="b"/>
            <a:pathLst>
              <a:path h="711200">
                <a:moveTo>
                  <a:pt x="0" y="0"/>
                </a:moveTo>
                <a:lnTo>
                  <a:pt x="0" y="711201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57800" y="4089400"/>
            <a:ext cx="0" cy="711200"/>
          </a:xfrm>
          <a:custGeom>
            <a:avLst/>
            <a:gdLst/>
            <a:ahLst/>
            <a:cxnLst/>
            <a:rect l="l" t="t" r="r" b="b"/>
            <a:pathLst>
              <a:path h="711200">
                <a:moveTo>
                  <a:pt x="0" y="0"/>
                </a:moveTo>
                <a:lnTo>
                  <a:pt x="0" y="711201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00600" y="2095501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0998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00600" y="4089400"/>
            <a:ext cx="0" cy="711200"/>
          </a:xfrm>
          <a:custGeom>
            <a:avLst/>
            <a:gdLst/>
            <a:ahLst/>
            <a:cxnLst/>
            <a:rect l="l" t="t" r="r" b="b"/>
            <a:pathLst>
              <a:path h="711200">
                <a:moveTo>
                  <a:pt x="0" y="0"/>
                </a:moveTo>
                <a:lnTo>
                  <a:pt x="0" y="711201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43400" y="2095501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0998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43400" y="2552701"/>
            <a:ext cx="0" cy="2247900"/>
          </a:xfrm>
          <a:custGeom>
            <a:avLst/>
            <a:gdLst/>
            <a:ahLst/>
            <a:cxnLst/>
            <a:rect l="l" t="t" r="r" b="b"/>
            <a:pathLst>
              <a:path h="2247900">
                <a:moveTo>
                  <a:pt x="0" y="0"/>
                </a:moveTo>
                <a:lnTo>
                  <a:pt x="0" y="224790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89550" y="2057400"/>
            <a:ext cx="882650" cy="0"/>
          </a:xfrm>
          <a:custGeom>
            <a:avLst/>
            <a:gdLst/>
            <a:ahLst/>
            <a:cxnLst/>
            <a:rect l="l" t="t" r="r" b="b"/>
            <a:pathLst>
              <a:path w="882650">
                <a:moveTo>
                  <a:pt x="0" y="0"/>
                </a:moveTo>
                <a:lnTo>
                  <a:pt x="882649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62400" y="20447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1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00197" y="2057400"/>
            <a:ext cx="920750" cy="0"/>
          </a:xfrm>
          <a:custGeom>
            <a:avLst/>
            <a:gdLst/>
            <a:ahLst/>
            <a:cxnLst/>
            <a:rect l="l" t="t" r="r" b="b"/>
            <a:pathLst>
              <a:path w="920750">
                <a:moveTo>
                  <a:pt x="0" y="0"/>
                </a:moveTo>
                <a:lnTo>
                  <a:pt x="920752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00197" y="2514600"/>
            <a:ext cx="4572000" cy="0"/>
          </a:xfrm>
          <a:custGeom>
            <a:avLst/>
            <a:gdLst/>
            <a:ahLst/>
            <a:cxnLst/>
            <a:rect l="l" t="t" r="r" b="b"/>
            <a:pathLst>
              <a:path w="4572000">
                <a:moveTo>
                  <a:pt x="4572002" y="0"/>
                </a:moveTo>
                <a:lnTo>
                  <a:pt x="0" y="1"/>
                </a:lnTo>
              </a:path>
            </a:pathLst>
          </a:custGeom>
          <a:ln w="762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45200" y="2971800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7000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02000" y="2971800"/>
            <a:ext cx="1193800" cy="0"/>
          </a:xfrm>
          <a:custGeom>
            <a:avLst/>
            <a:gdLst/>
            <a:ahLst/>
            <a:cxnLst/>
            <a:rect l="l" t="t" r="r" b="b"/>
            <a:pathLst>
              <a:path w="1193800">
                <a:moveTo>
                  <a:pt x="0" y="0"/>
                </a:moveTo>
                <a:lnTo>
                  <a:pt x="1193800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00197" y="29718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2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45200" y="3429000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7000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302000" y="3429000"/>
            <a:ext cx="1193800" cy="0"/>
          </a:xfrm>
          <a:custGeom>
            <a:avLst/>
            <a:gdLst/>
            <a:ahLst/>
            <a:cxnLst/>
            <a:rect l="l" t="t" r="r" b="b"/>
            <a:pathLst>
              <a:path w="1193800">
                <a:moveTo>
                  <a:pt x="0" y="0"/>
                </a:moveTo>
                <a:lnTo>
                  <a:pt x="1193800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00197" y="34290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2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045200" y="3886200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7000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302000" y="3886200"/>
            <a:ext cx="1193800" cy="0"/>
          </a:xfrm>
          <a:custGeom>
            <a:avLst/>
            <a:gdLst/>
            <a:ahLst/>
            <a:cxnLst/>
            <a:rect l="l" t="t" r="r" b="b"/>
            <a:pathLst>
              <a:path w="1193800">
                <a:moveTo>
                  <a:pt x="0" y="0"/>
                </a:moveTo>
                <a:lnTo>
                  <a:pt x="1193800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00197" y="38862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2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00197" y="4343400"/>
            <a:ext cx="4572000" cy="0"/>
          </a:xfrm>
          <a:custGeom>
            <a:avLst/>
            <a:gdLst/>
            <a:ahLst/>
            <a:cxnLst/>
            <a:rect l="l" t="t" r="r" b="b"/>
            <a:pathLst>
              <a:path w="4572000">
                <a:moveTo>
                  <a:pt x="4572002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00197" y="4800600"/>
            <a:ext cx="4572000" cy="0"/>
          </a:xfrm>
          <a:custGeom>
            <a:avLst/>
            <a:gdLst/>
            <a:ahLst/>
            <a:cxnLst/>
            <a:rect l="l" t="t" r="r" b="b"/>
            <a:pathLst>
              <a:path w="4572000">
                <a:moveTo>
                  <a:pt x="4572002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16350" y="19875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16350" y="19875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00200" y="2057400"/>
            <a:ext cx="0" cy="2743200"/>
          </a:xfrm>
          <a:custGeom>
            <a:avLst/>
            <a:gdLst/>
            <a:ahLst/>
            <a:cxnLst/>
            <a:rect l="l" t="t" r="r" b="b"/>
            <a:pathLst>
              <a:path h="2743200">
                <a:moveTo>
                  <a:pt x="0" y="0"/>
                </a:moveTo>
                <a:lnTo>
                  <a:pt x="0" y="2743201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3660140" y="1544320"/>
            <a:ext cx="516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root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520950" y="2063750"/>
            <a:ext cx="1320800" cy="0"/>
          </a:xfrm>
          <a:custGeom>
            <a:avLst/>
            <a:gdLst/>
            <a:ahLst/>
            <a:cxnLst/>
            <a:rect l="l" t="t" r="r" b="b"/>
            <a:pathLst>
              <a:path w="1320800">
                <a:moveTo>
                  <a:pt x="0" y="0"/>
                </a:moveTo>
                <a:lnTo>
                  <a:pt x="132080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968750" y="2063750"/>
            <a:ext cx="1320800" cy="0"/>
          </a:xfrm>
          <a:custGeom>
            <a:avLst/>
            <a:gdLst/>
            <a:ahLst/>
            <a:cxnLst/>
            <a:rect l="l" t="t" r="r" b="b"/>
            <a:pathLst>
              <a:path w="1320800">
                <a:moveTo>
                  <a:pt x="0" y="0"/>
                </a:moveTo>
                <a:lnTo>
                  <a:pt x="132080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20950" y="2063750"/>
            <a:ext cx="0" cy="450850"/>
          </a:xfrm>
          <a:custGeom>
            <a:avLst/>
            <a:gdLst/>
            <a:ahLst/>
            <a:cxnLst/>
            <a:rect l="l" t="t" r="r" b="b"/>
            <a:pathLst>
              <a:path h="450850">
                <a:moveTo>
                  <a:pt x="0" y="0"/>
                </a:moveTo>
                <a:lnTo>
                  <a:pt x="0" y="450850"/>
                </a:lnTo>
              </a:path>
            </a:pathLst>
          </a:custGeom>
          <a:ln w="635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64150" y="2063750"/>
            <a:ext cx="0" cy="450850"/>
          </a:xfrm>
          <a:custGeom>
            <a:avLst/>
            <a:gdLst/>
            <a:ahLst/>
            <a:cxnLst/>
            <a:rect l="l" t="t" r="r" b="b"/>
            <a:pathLst>
              <a:path h="450850">
                <a:moveTo>
                  <a:pt x="0" y="0"/>
                </a:moveTo>
                <a:lnTo>
                  <a:pt x="0" y="450850"/>
                </a:lnTo>
              </a:path>
            </a:pathLst>
          </a:custGeom>
          <a:ln w="635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52600" y="2514600"/>
            <a:ext cx="1549400" cy="1574800"/>
          </a:xfrm>
          <a:custGeom>
            <a:avLst/>
            <a:gdLst/>
            <a:ahLst/>
            <a:cxnLst/>
            <a:rect l="l" t="t" r="r" b="b"/>
            <a:pathLst>
              <a:path w="1549400" h="1574800">
                <a:moveTo>
                  <a:pt x="0" y="0"/>
                </a:moveTo>
                <a:lnTo>
                  <a:pt x="1549400" y="0"/>
                </a:lnTo>
                <a:lnTo>
                  <a:pt x="1549400" y="1574800"/>
                </a:lnTo>
                <a:lnTo>
                  <a:pt x="0" y="157480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832063" y="2534920"/>
            <a:ext cx="1380490" cy="14960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25400" algn="ctr">
              <a:lnSpc>
                <a:spcPct val="100699"/>
              </a:lnSpc>
              <a:spcBef>
                <a:spcPts val="80"/>
              </a:spcBef>
            </a:pPr>
            <a:r>
              <a:rPr sz="2400" spc="10" dirty="0">
                <a:solidFill>
                  <a:srgbClr val="000090"/>
                </a:solidFill>
                <a:latin typeface="Times New Roman"/>
                <a:cs typeface="Times New Roman"/>
              </a:rPr>
              <a:t>EMBED  </a:t>
            </a:r>
            <a:r>
              <a:rPr sz="2400" spc="5" dirty="0">
                <a:solidFill>
                  <a:srgbClr val="000090"/>
                </a:solidFill>
                <a:latin typeface="Times New Roman"/>
                <a:cs typeface="Times New Roman"/>
              </a:rPr>
              <a:t>LEFT  </a:t>
            </a:r>
            <a:r>
              <a:rPr sz="2400" spc="-35" dirty="0">
                <a:solidFill>
                  <a:srgbClr val="000090"/>
                </a:solidFill>
                <a:latin typeface="Times New Roman"/>
                <a:cs typeface="Times New Roman"/>
              </a:rPr>
              <a:t>SU</a:t>
            </a:r>
            <a:r>
              <a:rPr sz="2400" spc="-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400" spc="30" dirty="0">
                <a:solidFill>
                  <a:srgbClr val="000090"/>
                </a:solidFill>
                <a:latin typeface="Times New Roman"/>
                <a:cs typeface="Times New Roman"/>
              </a:rPr>
              <a:t>T</a:t>
            </a:r>
            <a:r>
              <a:rPr sz="2400" spc="-5" dirty="0">
                <a:solidFill>
                  <a:srgbClr val="000090"/>
                </a:solidFill>
                <a:latin typeface="Times New Roman"/>
                <a:cs typeface="Times New Roman"/>
              </a:rPr>
              <a:t>R</a:t>
            </a:r>
            <a:r>
              <a:rPr sz="2400" spc="30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E  </a:t>
            </a:r>
            <a:r>
              <a:rPr sz="2400" spc="-5" dirty="0">
                <a:solidFill>
                  <a:srgbClr val="000090"/>
                </a:solidFill>
                <a:latin typeface="Times New Roman"/>
                <a:cs typeface="Times New Roman"/>
              </a:rPr>
              <a:t>HERE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495800" y="2514600"/>
            <a:ext cx="1549400" cy="1574800"/>
          </a:xfrm>
          <a:custGeom>
            <a:avLst/>
            <a:gdLst/>
            <a:ahLst/>
            <a:cxnLst/>
            <a:rect l="l" t="t" r="r" b="b"/>
            <a:pathLst>
              <a:path w="1549400" h="1574800">
                <a:moveTo>
                  <a:pt x="0" y="0"/>
                </a:moveTo>
                <a:lnTo>
                  <a:pt x="1549400" y="0"/>
                </a:lnTo>
                <a:lnTo>
                  <a:pt x="1549400" y="1574800"/>
                </a:lnTo>
                <a:lnTo>
                  <a:pt x="0" y="157480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575263" y="2534920"/>
            <a:ext cx="1380490" cy="14960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25400" algn="ctr">
              <a:lnSpc>
                <a:spcPct val="100699"/>
              </a:lnSpc>
              <a:spcBef>
                <a:spcPts val="80"/>
              </a:spcBef>
            </a:pPr>
            <a:r>
              <a:rPr sz="2400" spc="10" dirty="0">
                <a:solidFill>
                  <a:srgbClr val="000090"/>
                </a:solidFill>
                <a:latin typeface="Times New Roman"/>
                <a:cs typeface="Times New Roman"/>
              </a:rPr>
              <a:t>EMBED  </a:t>
            </a:r>
            <a:r>
              <a:rPr sz="2400" spc="-15" dirty="0">
                <a:solidFill>
                  <a:srgbClr val="000090"/>
                </a:solidFill>
                <a:latin typeface="Times New Roman"/>
                <a:cs typeface="Times New Roman"/>
              </a:rPr>
              <a:t>RIGHT  </a:t>
            </a:r>
            <a:r>
              <a:rPr sz="2400" spc="-35" dirty="0">
                <a:solidFill>
                  <a:srgbClr val="000090"/>
                </a:solidFill>
                <a:latin typeface="Times New Roman"/>
                <a:cs typeface="Times New Roman"/>
              </a:rPr>
              <a:t>SU</a:t>
            </a:r>
            <a:r>
              <a:rPr sz="2400" spc="-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400" spc="30" dirty="0">
                <a:solidFill>
                  <a:srgbClr val="000090"/>
                </a:solidFill>
                <a:latin typeface="Times New Roman"/>
                <a:cs typeface="Times New Roman"/>
              </a:rPr>
              <a:t>T</a:t>
            </a:r>
            <a:r>
              <a:rPr sz="2400" spc="-5" dirty="0">
                <a:solidFill>
                  <a:srgbClr val="000090"/>
                </a:solidFill>
                <a:latin typeface="Times New Roman"/>
                <a:cs typeface="Times New Roman"/>
              </a:rPr>
              <a:t>R</a:t>
            </a:r>
            <a:r>
              <a:rPr sz="2400" spc="30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E  </a:t>
            </a:r>
            <a:r>
              <a:rPr sz="2400" spc="-5" dirty="0">
                <a:solidFill>
                  <a:srgbClr val="000090"/>
                </a:solidFill>
                <a:latin typeface="Times New Roman"/>
                <a:cs typeface="Times New Roman"/>
              </a:rPr>
              <a:t>HERE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435100" y="5499100"/>
            <a:ext cx="49022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600136" y="5579846"/>
            <a:ext cx="4572635" cy="118110"/>
          </a:xfrm>
          <a:custGeom>
            <a:avLst/>
            <a:gdLst/>
            <a:ahLst/>
            <a:cxnLst/>
            <a:rect l="l" t="t" r="r" b="b"/>
            <a:pathLst>
              <a:path w="4572635" h="118110">
                <a:moveTo>
                  <a:pt x="101498" y="1396"/>
                </a:moveTo>
                <a:lnTo>
                  <a:pt x="98043" y="1765"/>
                </a:lnTo>
                <a:lnTo>
                  <a:pt x="0" y="58953"/>
                </a:lnTo>
                <a:lnTo>
                  <a:pt x="101066" y="117908"/>
                </a:lnTo>
                <a:lnTo>
                  <a:pt x="108838" y="115860"/>
                </a:lnTo>
                <a:lnTo>
                  <a:pt x="115912" y="103743"/>
                </a:lnTo>
                <a:lnTo>
                  <a:pt x="113868" y="95967"/>
                </a:lnTo>
                <a:lnTo>
                  <a:pt x="72186" y="71653"/>
                </a:lnTo>
                <a:lnTo>
                  <a:pt x="4550356" y="71653"/>
                </a:lnTo>
                <a:lnTo>
                  <a:pt x="4572127" y="58954"/>
                </a:lnTo>
                <a:lnTo>
                  <a:pt x="4550355" y="46254"/>
                </a:lnTo>
                <a:lnTo>
                  <a:pt x="72186" y="46253"/>
                </a:lnTo>
                <a:lnTo>
                  <a:pt x="113868" y="21939"/>
                </a:lnTo>
                <a:lnTo>
                  <a:pt x="115912" y="14163"/>
                </a:lnTo>
                <a:lnTo>
                  <a:pt x="110617" y="5079"/>
                </a:lnTo>
                <a:lnTo>
                  <a:pt x="107784" y="3047"/>
                </a:lnTo>
                <a:lnTo>
                  <a:pt x="101498" y="1396"/>
                </a:lnTo>
                <a:close/>
              </a:path>
              <a:path w="4572635" h="118110">
                <a:moveTo>
                  <a:pt x="4550356" y="71653"/>
                </a:moveTo>
                <a:lnTo>
                  <a:pt x="72186" y="71653"/>
                </a:lnTo>
                <a:lnTo>
                  <a:pt x="4499940" y="71654"/>
                </a:lnTo>
                <a:lnTo>
                  <a:pt x="4458258" y="95968"/>
                </a:lnTo>
                <a:lnTo>
                  <a:pt x="4456214" y="103745"/>
                </a:lnTo>
                <a:lnTo>
                  <a:pt x="4463275" y="115862"/>
                </a:lnTo>
                <a:lnTo>
                  <a:pt x="4471060" y="117908"/>
                </a:lnTo>
                <a:lnTo>
                  <a:pt x="4550356" y="71653"/>
                </a:lnTo>
                <a:close/>
              </a:path>
              <a:path w="4572635" h="118110">
                <a:moveTo>
                  <a:pt x="4471060" y="0"/>
                </a:moveTo>
                <a:lnTo>
                  <a:pt x="4463275" y="2044"/>
                </a:lnTo>
                <a:lnTo>
                  <a:pt x="4456214" y="14164"/>
                </a:lnTo>
                <a:lnTo>
                  <a:pt x="4458258" y="21940"/>
                </a:lnTo>
                <a:lnTo>
                  <a:pt x="4499940" y="46254"/>
                </a:lnTo>
                <a:lnTo>
                  <a:pt x="4550355" y="46254"/>
                </a:lnTo>
                <a:lnTo>
                  <a:pt x="44710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64300" y="1917700"/>
            <a:ext cx="330200" cy="3378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570446" y="2057336"/>
            <a:ext cx="118110" cy="3048635"/>
          </a:xfrm>
          <a:custGeom>
            <a:avLst/>
            <a:gdLst/>
            <a:ahLst/>
            <a:cxnLst/>
            <a:rect l="l" t="t" r="r" b="b"/>
            <a:pathLst>
              <a:path w="118109" h="3048635">
                <a:moveTo>
                  <a:pt x="14160" y="2932214"/>
                </a:moveTo>
                <a:lnTo>
                  <a:pt x="2044" y="2939288"/>
                </a:lnTo>
                <a:lnTo>
                  <a:pt x="0" y="2947060"/>
                </a:lnTo>
                <a:lnTo>
                  <a:pt x="58953" y="3048127"/>
                </a:lnTo>
                <a:lnTo>
                  <a:pt x="101060" y="2975940"/>
                </a:lnTo>
                <a:lnTo>
                  <a:pt x="46253" y="2975940"/>
                </a:lnTo>
                <a:lnTo>
                  <a:pt x="21945" y="2934258"/>
                </a:lnTo>
                <a:lnTo>
                  <a:pt x="14160" y="2932214"/>
                </a:lnTo>
                <a:close/>
              </a:path>
              <a:path w="118109" h="3048635">
                <a:moveTo>
                  <a:pt x="71653" y="72186"/>
                </a:moveTo>
                <a:lnTo>
                  <a:pt x="46253" y="72186"/>
                </a:lnTo>
                <a:lnTo>
                  <a:pt x="46253" y="2975940"/>
                </a:lnTo>
                <a:lnTo>
                  <a:pt x="71653" y="2975940"/>
                </a:lnTo>
                <a:lnTo>
                  <a:pt x="71653" y="72186"/>
                </a:lnTo>
                <a:close/>
              </a:path>
              <a:path w="118109" h="3048635">
                <a:moveTo>
                  <a:pt x="103746" y="2932214"/>
                </a:moveTo>
                <a:lnTo>
                  <a:pt x="95973" y="2934258"/>
                </a:lnTo>
                <a:lnTo>
                  <a:pt x="71653" y="2975940"/>
                </a:lnTo>
                <a:lnTo>
                  <a:pt x="101060" y="2975940"/>
                </a:lnTo>
                <a:lnTo>
                  <a:pt x="117906" y="2947060"/>
                </a:lnTo>
                <a:lnTo>
                  <a:pt x="115862" y="2939288"/>
                </a:lnTo>
                <a:lnTo>
                  <a:pt x="103746" y="2932214"/>
                </a:lnTo>
                <a:close/>
              </a:path>
              <a:path w="118109" h="304863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32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09" h="3048635">
                <a:moveTo>
                  <a:pt x="101060" y="72186"/>
                </a:moveTo>
                <a:lnTo>
                  <a:pt x="71653" y="72186"/>
                </a:lnTo>
                <a:lnTo>
                  <a:pt x="95961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6759108" y="2468944"/>
            <a:ext cx="363220" cy="22098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H(n)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H(n/2)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6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435100" y="4889500"/>
            <a:ext cx="2159000" cy="33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600136" y="4970246"/>
            <a:ext cx="1829435" cy="118110"/>
          </a:xfrm>
          <a:custGeom>
            <a:avLst/>
            <a:gdLst/>
            <a:ahLst/>
            <a:cxnLst/>
            <a:rect l="l" t="t" r="r" b="b"/>
            <a:pathLst>
              <a:path w="1829435" h="118110">
                <a:moveTo>
                  <a:pt x="101498" y="1396"/>
                </a:moveTo>
                <a:lnTo>
                  <a:pt x="98043" y="1765"/>
                </a:lnTo>
                <a:lnTo>
                  <a:pt x="0" y="58953"/>
                </a:lnTo>
                <a:lnTo>
                  <a:pt x="101066" y="117906"/>
                </a:lnTo>
                <a:lnTo>
                  <a:pt x="108838" y="115862"/>
                </a:lnTo>
                <a:lnTo>
                  <a:pt x="115912" y="103746"/>
                </a:lnTo>
                <a:lnTo>
                  <a:pt x="113868" y="95961"/>
                </a:lnTo>
                <a:lnTo>
                  <a:pt x="72186" y="71653"/>
                </a:lnTo>
                <a:lnTo>
                  <a:pt x="1807154" y="71653"/>
                </a:lnTo>
                <a:lnTo>
                  <a:pt x="1828927" y="58953"/>
                </a:lnTo>
                <a:lnTo>
                  <a:pt x="1807154" y="46253"/>
                </a:lnTo>
                <a:lnTo>
                  <a:pt x="72186" y="46253"/>
                </a:lnTo>
                <a:lnTo>
                  <a:pt x="113868" y="21945"/>
                </a:lnTo>
                <a:lnTo>
                  <a:pt x="115912" y="14160"/>
                </a:lnTo>
                <a:lnTo>
                  <a:pt x="110617" y="5080"/>
                </a:lnTo>
                <a:lnTo>
                  <a:pt x="107784" y="3048"/>
                </a:lnTo>
                <a:lnTo>
                  <a:pt x="101498" y="1396"/>
                </a:lnTo>
                <a:close/>
              </a:path>
              <a:path w="1829435" h="118110">
                <a:moveTo>
                  <a:pt x="1807154" y="71653"/>
                </a:moveTo>
                <a:lnTo>
                  <a:pt x="1756740" y="71653"/>
                </a:lnTo>
                <a:lnTo>
                  <a:pt x="1715058" y="95973"/>
                </a:lnTo>
                <a:lnTo>
                  <a:pt x="1713014" y="103746"/>
                </a:lnTo>
                <a:lnTo>
                  <a:pt x="1720075" y="115862"/>
                </a:lnTo>
                <a:lnTo>
                  <a:pt x="1727860" y="117906"/>
                </a:lnTo>
                <a:lnTo>
                  <a:pt x="1807154" y="71653"/>
                </a:lnTo>
                <a:close/>
              </a:path>
              <a:path w="1829435" h="118110">
                <a:moveTo>
                  <a:pt x="1727860" y="0"/>
                </a:moveTo>
                <a:lnTo>
                  <a:pt x="1720075" y="2044"/>
                </a:lnTo>
                <a:lnTo>
                  <a:pt x="1713014" y="14160"/>
                </a:lnTo>
                <a:lnTo>
                  <a:pt x="1715058" y="21945"/>
                </a:lnTo>
                <a:lnTo>
                  <a:pt x="1756740" y="46253"/>
                </a:lnTo>
                <a:lnTo>
                  <a:pt x="1807154" y="46253"/>
                </a:lnTo>
                <a:lnTo>
                  <a:pt x="17278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178300" y="4889500"/>
            <a:ext cx="2159000" cy="33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43336" y="4970246"/>
            <a:ext cx="1829435" cy="118110"/>
          </a:xfrm>
          <a:custGeom>
            <a:avLst/>
            <a:gdLst/>
            <a:ahLst/>
            <a:cxnLst/>
            <a:rect l="l" t="t" r="r" b="b"/>
            <a:pathLst>
              <a:path w="1829435" h="118110">
                <a:moveTo>
                  <a:pt x="101498" y="1396"/>
                </a:moveTo>
                <a:lnTo>
                  <a:pt x="98043" y="1765"/>
                </a:lnTo>
                <a:lnTo>
                  <a:pt x="0" y="58953"/>
                </a:lnTo>
                <a:lnTo>
                  <a:pt x="101066" y="117906"/>
                </a:lnTo>
                <a:lnTo>
                  <a:pt x="108838" y="115862"/>
                </a:lnTo>
                <a:lnTo>
                  <a:pt x="115912" y="103746"/>
                </a:lnTo>
                <a:lnTo>
                  <a:pt x="113868" y="95961"/>
                </a:lnTo>
                <a:lnTo>
                  <a:pt x="72186" y="71653"/>
                </a:lnTo>
                <a:lnTo>
                  <a:pt x="1807154" y="71653"/>
                </a:lnTo>
                <a:lnTo>
                  <a:pt x="1828927" y="58953"/>
                </a:lnTo>
                <a:lnTo>
                  <a:pt x="1807154" y="46253"/>
                </a:lnTo>
                <a:lnTo>
                  <a:pt x="72186" y="46253"/>
                </a:lnTo>
                <a:lnTo>
                  <a:pt x="113868" y="21945"/>
                </a:lnTo>
                <a:lnTo>
                  <a:pt x="115912" y="14160"/>
                </a:lnTo>
                <a:lnTo>
                  <a:pt x="110616" y="5080"/>
                </a:lnTo>
                <a:lnTo>
                  <a:pt x="107784" y="3048"/>
                </a:lnTo>
                <a:lnTo>
                  <a:pt x="101498" y="1396"/>
                </a:lnTo>
                <a:close/>
              </a:path>
              <a:path w="1829435" h="118110">
                <a:moveTo>
                  <a:pt x="1807154" y="71653"/>
                </a:moveTo>
                <a:lnTo>
                  <a:pt x="1756740" y="71653"/>
                </a:lnTo>
                <a:lnTo>
                  <a:pt x="1715058" y="95973"/>
                </a:lnTo>
                <a:lnTo>
                  <a:pt x="1713014" y="103746"/>
                </a:lnTo>
                <a:lnTo>
                  <a:pt x="1720075" y="115862"/>
                </a:lnTo>
                <a:lnTo>
                  <a:pt x="1727860" y="117906"/>
                </a:lnTo>
                <a:lnTo>
                  <a:pt x="1807154" y="71653"/>
                </a:lnTo>
                <a:close/>
              </a:path>
              <a:path w="1829435" h="118110">
                <a:moveTo>
                  <a:pt x="1727860" y="0"/>
                </a:moveTo>
                <a:lnTo>
                  <a:pt x="1720075" y="2044"/>
                </a:lnTo>
                <a:lnTo>
                  <a:pt x="1713014" y="14160"/>
                </a:lnTo>
                <a:lnTo>
                  <a:pt x="1715058" y="21945"/>
                </a:lnTo>
                <a:lnTo>
                  <a:pt x="1756740" y="46253"/>
                </a:lnTo>
                <a:lnTo>
                  <a:pt x="1807154" y="46253"/>
                </a:lnTo>
                <a:lnTo>
                  <a:pt x="17278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2136139" y="5049520"/>
            <a:ext cx="3657600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742565" algn="l"/>
              </a:tabLst>
            </a:pP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</a:t>
            </a: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2)	</a:t>
            </a: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</a:t>
            </a: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2)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Times New Roman"/>
              <a:cs typeface="Times New Roman"/>
            </a:endParaRPr>
          </a:p>
          <a:p>
            <a:pPr marR="81280" algn="ctr">
              <a:lnSpc>
                <a:spcPct val="100000"/>
              </a:lnSpc>
            </a:pP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W(n)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2W(n/2)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1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130300" y="2374900"/>
            <a:ext cx="330200" cy="2692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36445" y="2514536"/>
            <a:ext cx="118110" cy="2362835"/>
          </a:xfrm>
          <a:custGeom>
            <a:avLst/>
            <a:gdLst/>
            <a:ahLst/>
            <a:cxnLst/>
            <a:rect l="l" t="t" r="r" b="b"/>
            <a:pathLst>
              <a:path w="118109" h="2362835">
                <a:moveTo>
                  <a:pt x="14165" y="2246414"/>
                </a:moveTo>
                <a:lnTo>
                  <a:pt x="2048" y="2253488"/>
                </a:lnTo>
                <a:lnTo>
                  <a:pt x="1" y="2261260"/>
                </a:lnTo>
                <a:lnTo>
                  <a:pt x="58954" y="2362327"/>
                </a:lnTo>
                <a:lnTo>
                  <a:pt x="101062" y="2290140"/>
                </a:lnTo>
                <a:lnTo>
                  <a:pt x="46254" y="2290140"/>
                </a:lnTo>
                <a:lnTo>
                  <a:pt x="21941" y="2248458"/>
                </a:lnTo>
                <a:lnTo>
                  <a:pt x="14165" y="2246414"/>
                </a:lnTo>
                <a:close/>
              </a:path>
              <a:path w="118109" h="2362835">
                <a:moveTo>
                  <a:pt x="71654" y="72186"/>
                </a:moveTo>
                <a:lnTo>
                  <a:pt x="46254" y="72186"/>
                </a:lnTo>
                <a:lnTo>
                  <a:pt x="46254" y="2290140"/>
                </a:lnTo>
                <a:lnTo>
                  <a:pt x="71654" y="2290140"/>
                </a:lnTo>
                <a:lnTo>
                  <a:pt x="71654" y="72186"/>
                </a:lnTo>
                <a:close/>
              </a:path>
              <a:path w="118109" h="2362835">
                <a:moveTo>
                  <a:pt x="103747" y="2246414"/>
                </a:moveTo>
                <a:lnTo>
                  <a:pt x="95975" y="2248458"/>
                </a:lnTo>
                <a:lnTo>
                  <a:pt x="71654" y="2290140"/>
                </a:lnTo>
                <a:lnTo>
                  <a:pt x="101062" y="2290140"/>
                </a:lnTo>
                <a:lnTo>
                  <a:pt x="117908" y="2261260"/>
                </a:lnTo>
                <a:lnTo>
                  <a:pt x="115863" y="2253488"/>
                </a:lnTo>
                <a:lnTo>
                  <a:pt x="103747" y="2246414"/>
                </a:lnTo>
                <a:close/>
              </a:path>
              <a:path w="118109" h="2362835">
                <a:moveTo>
                  <a:pt x="58954" y="0"/>
                </a:moveTo>
                <a:lnTo>
                  <a:pt x="0" y="101066"/>
                </a:lnTo>
                <a:lnTo>
                  <a:pt x="2047" y="108851"/>
                </a:lnTo>
                <a:lnTo>
                  <a:pt x="14164" y="115912"/>
                </a:lnTo>
                <a:lnTo>
                  <a:pt x="21940" y="113868"/>
                </a:lnTo>
                <a:lnTo>
                  <a:pt x="46254" y="72186"/>
                </a:lnTo>
                <a:lnTo>
                  <a:pt x="101062" y="72186"/>
                </a:lnTo>
                <a:lnTo>
                  <a:pt x="58954" y="0"/>
                </a:lnTo>
                <a:close/>
              </a:path>
              <a:path w="118109" h="2362835">
                <a:moveTo>
                  <a:pt x="101062" y="72186"/>
                </a:moveTo>
                <a:lnTo>
                  <a:pt x="71654" y="72186"/>
                </a:lnTo>
                <a:lnTo>
                  <a:pt x="95975" y="113868"/>
                </a:lnTo>
                <a:lnTo>
                  <a:pt x="103747" y="115912"/>
                </a:lnTo>
                <a:lnTo>
                  <a:pt x="115863" y="108851"/>
                </a:lnTo>
                <a:lnTo>
                  <a:pt x="117908" y="101066"/>
                </a:lnTo>
                <a:lnTo>
                  <a:pt x="101062" y="7218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39307" y="3248198"/>
            <a:ext cx="363220" cy="838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spc="-35" dirty="0">
                <a:solidFill>
                  <a:srgbClr val="0000F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</a:t>
            </a: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2)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2200" y="5156200"/>
            <a:ext cx="3619500" cy="647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0" y="1574800"/>
            <a:ext cx="3695700" cy="1104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49400" y="1574800"/>
            <a:ext cx="2324100" cy="1104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6549" y="1606550"/>
            <a:ext cx="2426335" cy="990600"/>
          </a:xfrm>
          <a:custGeom>
            <a:avLst/>
            <a:gdLst/>
            <a:ahLst/>
            <a:cxnLst/>
            <a:rect l="l" t="t" r="r" b="b"/>
            <a:pathLst>
              <a:path w="2209800" h="990600">
                <a:moveTo>
                  <a:pt x="0" y="0"/>
                </a:moveTo>
                <a:lnTo>
                  <a:pt x="2209800" y="0"/>
                </a:lnTo>
                <a:lnTo>
                  <a:pt x="22098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6550" y="1606550"/>
            <a:ext cx="2426334" cy="990600"/>
          </a:xfrm>
          <a:custGeom>
            <a:avLst/>
            <a:gdLst/>
            <a:ahLst/>
            <a:cxnLst/>
            <a:rect l="l" t="t" r="r" b="b"/>
            <a:pathLst>
              <a:path w="2209800" h="990600">
                <a:moveTo>
                  <a:pt x="0" y="0"/>
                </a:moveTo>
                <a:lnTo>
                  <a:pt x="2209801" y="0"/>
                </a:lnTo>
                <a:lnTo>
                  <a:pt x="220980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16175" y="210820"/>
            <a:ext cx="4530090" cy="9956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558800" marR="5080" indent="-546100">
              <a:lnSpc>
                <a:spcPts val="3800"/>
              </a:lnSpc>
              <a:spcBef>
                <a:spcPts val="260"/>
              </a:spcBef>
            </a:pPr>
            <a:r>
              <a:rPr sz="3200" spc="-25" dirty="0">
                <a:solidFill>
                  <a:srgbClr val="424456"/>
                </a:solidFill>
                <a:latin typeface="Times New Roman"/>
                <a:cs typeface="Times New Roman"/>
              </a:rPr>
              <a:t>Master </a:t>
            </a:r>
            <a:r>
              <a:rPr sz="3200" dirty="0">
                <a:solidFill>
                  <a:srgbClr val="424456"/>
                </a:solidFill>
                <a:latin typeface="Times New Roman"/>
                <a:cs typeface="Times New Roman"/>
              </a:rPr>
              <a:t>Theorem: </a:t>
            </a:r>
            <a:r>
              <a:rPr sz="3200" spc="-10" dirty="0">
                <a:solidFill>
                  <a:srgbClr val="424456"/>
                </a:solidFill>
                <a:latin typeface="Times New Roman"/>
                <a:cs typeface="Times New Roman"/>
              </a:rPr>
              <a:t>Reminder  </a:t>
            </a:r>
            <a:r>
              <a:rPr sz="3200" spc="15" dirty="0">
                <a:solidFill>
                  <a:srgbClr val="0000FF"/>
                </a:solidFill>
                <a:latin typeface="Times New Roman"/>
                <a:cs typeface="Times New Roman"/>
              </a:rPr>
              <a:t>T(n) 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3200" spc="5" dirty="0">
                <a:solidFill>
                  <a:srgbClr val="0000FF"/>
                </a:solidFill>
                <a:latin typeface="Times New Roman"/>
                <a:cs typeface="Times New Roman"/>
              </a:rPr>
              <a:t>aT(n/b) 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3200" spc="-2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200" spc="15" dirty="0">
                <a:solidFill>
                  <a:srgbClr val="0000FF"/>
                </a:solidFill>
                <a:latin typeface="Times New Roman"/>
                <a:cs typeface="Times New Roman"/>
              </a:rPr>
              <a:t>f(n)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540" y="1849120"/>
            <a:ext cx="10064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600" u="sng" spc="-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600" spc="-5" dirty="0">
                <a:latin typeface="Times New Roman"/>
                <a:cs typeface="Times New Roman"/>
              </a:rPr>
              <a:t>: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4272" y="1227184"/>
            <a:ext cx="686435" cy="1313815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R="10795" algn="ctr">
              <a:lnSpc>
                <a:spcPct val="100000"/>
              </a:lnSpc>
              <a:spcBef>
                <a:spcPts val="1870"/>
              </a:spcBef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>
              <a:latin typeface="Times New Roman"/>
              <a:cs typeface="Times New Roman"/>
            </a:endParaRPr>
          </a:p>
          <a:p>
            <a:pPr marL="79375" algn="ctr">
              <a:lnSpc>
                <a:spcPct val="100000"/>
              </a:lnSpc>
              <a:spcBef>
                <a:spcPts val="1775"/>
              </a:spcBef>
            </a:pPr>
            <a:r>
              <a:rPr sz="2750" i="1" spc="-5" dirty="0">
                <a:latin typeface="Times New Roman"/>
                <a:cs typeface="Times New Roman"/>
              </a:rPr>
              <a:t>f</a:t>
            </a:r>
            <a:r>
              <a:rPr sz="2750" i="1" spc="-290" dirty="0">
                <a:latin typeface="Times New Roman"/>
                <a:cs typeface="Times New Roman"/>
              </a:rPr>
              <a:t> </a:t>
            </a:r>
            <a:r>
              <a:rPr sz="2750" spc="35" dirty="0">
                <a:latin typeface="Times New Roman"/>
                <a:cs typeface="Times New Roman"/>
              </a:rPr>
              <a:t>(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34350" y="2105932"/>
            <a:ext cx="737235" cy="0"/>
          </a:xfrm>
          <a:custGeom>
            <a:avLst/>
            <a:gdLst/>
            <a:ahLst/>
            <a:cxnLst/>
            <a:rect l="l" t="t" r="r" b="b"/>
            <a:pathLst>
              <a:path w="737235">
                <a:moveTo>
                  <a:pt x="0" y="0"/>
                </a:moveTo>
                <a:lnTo>
                  <a:pt x="737114" y="0"/>
                </a:lnTo>
              </a:path>
            </a:pathLst>
          </a:custGeom>
          <a:ln w="17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50246" y="1749203"/>
            <a:ext cx="1528126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275" dirty="0">
                <a:latin typeface="Times New Roman"/>
                <a:cs typeface="Times New Roman"/>
              </a:rPr>
              <a:t> </a:t>
            </a:r>
            <a:r>
              <a:rPr lang="en-US" sz="2750" spc="140" dirty="0" smtClean="0">
                <a:latin typeface="Symbol"/>
                <a:cs typeface="Symbol"/>
                <a:sym typeface="Symbol" panose="05050102010706020507" pitchFamily="18" charset="2"/>
              </a:rPr>
              <a:t></a:t>
            </a:r>
            <a:r>
              <a:rPr sz="2750" spc="140" dirty="0" smtClean="0">
                <a:latin typeface="Times New Roman"/>
                <a:cs typeface="Times New Roman"/>
              </a:rPr>
              <a:t>(</a:t>
            </a:r>
            <a:r>
              <a:rPr sz="2750" i="1" spc="140" dirty="0">
                <a:latin typeface="Times New Roman"/>
                <a:cs typeface="Times New Roman"/>
              </a:rPr>
              <a:t>n</a:t>
            </a:r>
            <a:r>
              <a:rPr sz="4950" i="1" spc="209" baseline="21043" dirty="0" smtClean="0">
                <a:latin typeface="Symbol"/>
                <a:cs typeface="Symbol"/>
              </a:rPr>
              <a:t></a:t>
            </a:r>
            <a:r>
              <a:rPr sz="4950" i="1" spc="-877" baseline="21043" dirty="0" smtClean="0">
                <a:latin typeface="Times New Roman"/>
                <a:cs typeface="Times New Roman"/>
              </a:rPr>
              <a:t> </a:t>
            </a:r>
            <a:r>
              <a:rPr sz="2750" spc="-919" dirty="0" smtClean="0"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83150" y="1606550"/>
            <a:ext cx="35814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830"/>
              </a:spcBef>
            </a:pPr>
            <a:r>
              <a:rPr sz="2800" spc="-15" dirty="0">
                <a:latin typeface="Times New Roman"/>
                <a:cs typeface="Times New Roman"/>
              </a:rPr>
              <a:t>T</a:t>
            </a:r>
            <a:r>
              <a:rPr sz="2800" spc="-35" dirty="0">
                <a:latin typeface="Times New Roman"/>
                <a:cs typeface="Times New Roman"/>
              </a:rPr>
              <a:t>(</a:t>
            </a:r>
            <a:r>
              <a:rPr sz="2800" dirty="0">
                <a:latin typeface="Times New Roman"/>
                <a:cs typeface="Times New Roman"/>
              </a:rPr>
              <a:t>n)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=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3400" spc="390" dirty="0">
                <a:latin typeface="Symbol"/>
                <a:cs typeface="Symbol"/>
              </a:rPr>
              <a:t></a:t>
            </a:r>
            <a:r>
              <a:rPr sz="3400" spc="254" dirty="0">
                <a:latin typeface="Times New Roman"/>
                <a:cs typeface="Times New Roman"/>
              </a:rPr>
              <a:t>(</a:t>
            </a:r>
            <a:r>
              <a:rPr sz="3400" i="1" spc="495" dirty="0">
                <a:latin typeface="Times New Roman"/>
                <a:cs typeface="Times New Roman"/>
              </a:rPr>
              <a:t>n</a:t>
            </a:r>
            <a:r>
              <a:rPr sz="2925" spc="135" baseline="44159" dirty="0">
                <a:latin typeface="Times New Roman"/>
                <a:cs typeface="Times New Roman"/>
              </a:rPr>
              <a:t>l</a:t>
            </a:r>
            <a:r>
              <a:rPr sz="2925" spc="270" baseline="44159" dirty="0">
                <a:latin typeface="Times New Roman"/>
                <a:cs typeface="Times New Roman"/>
              </a:rPr>
              <a:t>o</a:t>
            </a:r>
            <a:r>
              <a:rPr sz="2925" spc="375" baseline="44159" dirty="0">
                <a:latin typeface="Times New Roman"/>
                <a:cs typeface="Times New Roman"/>
              </a:rPr>
              <a:t>g</a:t>
            </a:r>
            <a:r>
              <a:rPr sz="2100" i="1" spc="202" baseline="41666" dirty="0">
                <a:latin typeface="Times New Roman"/>
                <a:cs typeface="Times New Roman"/>
              </a:rPr>
              <a:t>b</a:t>
            </a:r>
            <a:r>
              <a:rPr sz="2100" i="1" spc="-22" baseline="41666" dirty="0">
                <a:latin typeface="Times New Roman"/>
                <a:cs typeface="Times New Roman"/>
              </a:rPr>
              <a:t> </a:t>
            </a:r>
            <a:r>
              <a:rPr sz="2925" i="1" spc="270" baseline="44159" dirty="0">
                <a:latin typeface="Times New Roman"/>
                <a:cs typeface="Times New Roman"/>
              </a:rPr>
              <a:t>a</a:t>
            </a:r>
            <a:r>
              <a:rPr sz="2925" i="1" spc="-330" baseline="44159" dirty="0">
                <a:latin typeface="Times New Roman"/>
                <a:cs typeface="Times New Roman"/>
              </a:rPr>
              <a:t> </a:t>
            </a:r>
            <a:r>
              <a:rPr sz="3400" spc="195" dirty="0">
                <a:latin typeface="Times New Roman"/>
                <a:cs typeface="Times New Roman"/>
              </a:rPr>
              <a:t>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40200" y="1955800"/>
            <a:ext cx="647700" cy="431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97350" y="1987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97350" y="1987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83150" y="2871199"/>
            <a:ext cx="3962400" cy="952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9400" y="2819400"/>
            <a:ext cx="2590800" cy="1104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3540" y="3068320"/>
            <a:ext cx="1076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800" u="sng" spc="-1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06550" y="2851150"/>
            <a:ext cx="24765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27635">
              <a:lnSpc>
                <a:spcPts val="2475"/>
              </a:lnSpc>
              <a:spcBef>
                <a:spcPts val="295"/>
              </a:spcBef>
            </a:pPr>
            <a:r>
              <a:rPr sz="2750" u="heavy" spc="190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2750" i="1" u="heavy" spc="-2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750" i="1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750" u="heavy" spc="3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  <a:p>
            <a:pPr marL="942340">
              <a:lnSpc>
                <a:spcPts val="1305"/>
              </a:lnSpc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10" dirty="0">
                <a:latin typeface="Times New Roman"/>
                <a:cs typeface="Times New Roman"/>
              </a:rPr>
              <a:t> </a:t>
            </a:r>
            <a:r>
              <a:rPr sz="2750" dirty="0">
                <a:latin typeface="Symbol"/>
                <a:cs typeface="Symbol"/>
              </a:rPr>
              <a:t></a:t>
            </a:r>
            <a:r>
              <a:rPr sz="2750" dirty="0">
                <a:latin typeface="Times New Roman"/>
                <a:cs typeface="Times New Roman"/>
              </a:rPr>
              <a:t>(lg</a:t>
            </a:r>
            <a:r>
              <a:rPr sz="2325" i="1" baseline="44802" dirty="0">
                <a:latin typeface="Times New Roman"/>
                <a:cs typeface="Times New Roman"/>
              </a:rPr>
              <a:t>k</a:t>
            </a:r>
            <a:r>
              <a:rPr sz="2325" i="1" spc="-375" baseline="44802" dirty="0">
                <a:latin typeface="Times New Roman"/>
                <a:cs typeface="Times New Roman"/>
              </a:rPr>
              <a:t> 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  <a:p>
            <a:pPr marL="147320">
              <a:lnSpc>
                <a:spcPts val="2125"/>
              </a:lnSpc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 dirty="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83150" y="2901950"/>
            <a:ext cx="3962400" cy="8382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7081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345"/>
              </a:spcBef>
            </a:pPr>
            <a:r>
              <a:rPr sz="4200" spc="-22" baseline="4960" dirty="0">
                <a:latin typeface="Times New Roman"/>
                <a:cs typeface="Times New Roman"/>
              </a:rPr>
              <a:t>T</a:t>
            </a:r>
            <a:r>
              <a:rPr sz="4200" spc="-52" baseline="4960" dirty="0">
                <a:latin typeface="Times New Roman"/>
                <a:cs typeface="Times New Roman"/>
              </a:rPr>
              <a:t>(</a:t>
            </a:r>
            <a:r>
              <a:rPr sz="4200" baseline="4960" dirty="0">
                <a:latin typeface="Times New Roman"/>
                <a:cs typeface="Times New Roman"/>
              </a:rPr>
              <a:t>n)</a:t>
            </a:r>
            <a:r>
              <a:rPr sz="4200" spc="97" baseline="4960" dirty="0">
                <a:latin typeface="Times New Roman"/>
                <a:cs typeface="Times New Roman"/>
              </a:rPr>
              <a:t> </a:t>
            </a:r>
            <a:r>
              <a:rPr sz="4200" baseline="4960" dirty="0">
                <a:latin typeface="Times New Roman"/>
                <a:cs typeface="Times New Roman"/>
              </a:rPr>
              <a:t>=</a:t>
            </a:r>
            <a:r>
              <a:rPr sz="4200" spc="-75" baseline="4960" dirty="0">
                <a:latin typeface="Times New Roman"/>
                <a:cs typeface="Times New Roman"/>
              </a:rPr>
              <a:t> </a:t>
            </a:r>
            <a:r>
              <a:rPr sz="3100" spc="395" dirty="0">
                <a:latin typeface="Symbol"/>
                <a:cs typeface="Symbol"/>
              </a:rPr>
              <a:t></a:t>
            </a:r>
            <a:r>
              <a:rPr sz="3100" spc="250" dirty="0">
                <a:latin typeface="Times New Roman"/>
                <a:cs typeface="Times New Roman"/>
              </a:rPr>
              <a:t>(</a:t>
            </a:r>
            <a:r>
              <a:rPr sz="3100" i="1" spc="475" dirty="0">
                <a:latin typeface="Times New Roman"/>
                <a:cs typeface="Times New Roman"/>
              </a:rPr>
              <a:t>n</a:t>
            </a:r>
            <a:r>
              <a:rPr sz="2700" spc="120" baseline="43209" dirty="0">
                <a:latin typeface="Times New Roman"/>
                <a:cs typeface="Times New Roman"/>
              </a:rPr>
              <a:t>l</a:t>
            </a:r>
            <a:r>
              <a:rPr sz="2700" spc="247" baseline="43209" dirty="0">
                <a:latin typeface="Times New Roman"/>
                <a:cs typeface="Times New Roman"/>
              </a:rPr>
              <a:t>o</a:t>
            </a:r>
            <a:r>
              <a:rPr sz="2700" spc="345" baseline="43209" dirty="0">
                <a:latin typeface="Times New Roman"/>
                <a:cs typeface="Times New Roman"/>
              </a:rPr>
              <a:t>g</a:t>
            </a:r>
            <a:r>
              <a:rPr sz="1950" i="1" spc="187" baseline="40598" dirty="0">
                <a:latin typeface="Times New Roman"/>
                <a:cs typeface="Times New Roman"/>
              </a:rPr>
              <a:t>b</a:t>
            </a:r>
            <a:r>
              <a:rPr sz="1950" i="1" spc="-22" baseline="40598" dirty="0">
                <a:latin typeface="Times New Roman"/>
                <a:cs typeface="Times New Roman"/>
              </a:rPr>
              <a:t> </a:t>
            </a:r>
            <a:r>
              <a:rPr sz="2700" i="1" spc="247" baseline="43209" dirty="0">
                <a:latin typeface="Times New Roman"/>
                <a:cs typeface="Times New Roman"/>
              </a:rPr>
              <a:t>a</a:t>
            </a:r>
            <a:r>
              <a:rPr sz="2700" i="1" baseline="43209" dirty="0">
                <a:latin typeface="Times New Roman"/>
                <a:cs typeface="Times New Roman"/>
              </a:rPr>
              <a:t> </a:t>
            </a:r>
            <a:r>
              <a:rPr sz="3100" spc="155" dirty="0">
                <a:latin typeface="Times New Roman"/>
                <a:cs typeface="Times New Roman"/>
              </a:rPr>
              <a:t>l</a:t>
            </a:r>
            <a:r>
              <a:rPr sz="3100" spc="434" dirty="0">
                <a:latin typeface="Times New Roman"/>
                <a:cs typeface="Times New Roman"/>
              </a:rPr>
              <a:t>g</a:t>
            </a:r>
            <a:r>
              <a:rPr sz="2700" i="1" spc="352" baseline="43209" dirty="0">
                <a:latin typeface="Times New Roman"/>
                <a:cs typeface="Times New Roman"/>
              </a:rPr>
              <a:t>k</a:t>
            </a:r>
            <a:r>
              <a:rPr sz="2700" baseline="43209" dirty="0">
                <a:latin typeface="Symbol"/>
                <a:cs typeface="Symbol"/>
              </a:rPr>
              <a:t></a:t>
            </a:r>
            <a:r>
              <a:rPr sz="2700" spc="247" baseline="43209" dirty="0">
                <a:latin typeface="Times New Roman"/>
                <a:cs typeface="Times New Roman"/>
              </a:rPr>
              <a:t>1</a:t>
            </a:r>
            <a:r>
              <a:rPr sz="2700" spc="-187" baseline="43209" dirty="0">
                <a:latin typeface="Times New Roman"/>
                <a:cs typeface="Times New Roman"/>
              </a:rPr>
              <a:t> </a:t>
            </a:r>
            <a:r>
              <a:rPr sz="3100" i="1" spc="409" dirty="0">
                <a:latin typeface="Times New Roman"/>
                <a:cs typeface="Times New Roman"/>
              </a:rPr>
              <a:t>n</a:t>
            </a:r>
            <a:r>
              <a:rPr sz="3100" spc="195" dirty="0">
                <a:latin typeface="Times New Roman"/>
                <a:cs typeface="Times New Roman"/>
              </a:rPr>
              <a:t>)</a:t>
            </a:r>
            <a:endParaRPr sz="3100" dirty="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140200" y="3175000"/>
            <a:ext cx="647700" cy="431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97350" y="32067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97350" y="32067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35600" y="4546600"/>
            <a:ext cx="2857500" cy="800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49400" y="4013200"/>
            <a:ext cx="2781300" cy="11049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06550" y="4072515"/>
            <a:ext cx="2667000" cy="958350"/>
          </a:xfrm>
          <a:custGeom>
            <a:avLst/>
            <a:gdLst/>
            <a:ahLst/>
            <a:cxnLst/>
            <a:rect l="l" t="t" r="r" b="b"/>
            <a:pathLst>
              <a:path w="2667000" h="990600">
                <a:moveTo>
                  <a:pt x="0" y="0"/>
                </a:moveTo>
                <a:lnTo>
                  <a:pt x="2667000" y="0"/>
                </a:lnTo>
                <a:lnTo>
                  <a:pt x="26670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06550" y="4072514"/>
            <a:ext cx="2667000" cy="963035"/>
          </a:xfrm>
          <a:custGeom>
            <a:avLst/>
            <a:gdLst/>
            <a:ahLst/>
            <a:cxnLst/>
            <a:rect l="l" t="t" r="r" b="b"/>
            <a:pathLst>
              <a:path w="2667000" h="990600">
                <a:moveTo>
                  <a:pt x="0" y="0"/>
                </a:moveTo>
                <a:lnTo>
                  <a:pt x="2667001" y="0"/>
                </a:lnTo>
                <a:lnTo>
                  <a:pt x="266700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322472" y="3816350"/>
            <a:ext cx="1522328" cy="1747914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L="79375" algn="ctr">
              <a:lnSpc>
                <a:spcPct val="100000"/>
              </a:lnSpc>
              <a:spcBef>
                <a:spcPts val="1775"/>
              </a:spcBef>
            </a:pPr>
            <a:r>
              <a:rPr sz="2200" i="1" spc="-5" dirty="0" smtClean="0">
                <a:latin typeface="Times New Roman"/>
                <a:cs typeface="Times New Roman"/>
              </a:rPr>
              <a:t>f</a:t>
            </a:r>
            <a:r>
              <a:rPr sz="2200" i="1" spc="-290" dirty="0" smtClean="0">
                <a:latin typeface="Times New Roman"/>
                <a:cs typeface="Times New Roman"/>
              </a:rPr>
              <a:t> </a:t>
            </a:r>
            <a:r>
              <a:rPr sz="2200" spc="35" dirty="0" smtClean="0">
                <a:latin typeface="Times New Roman"/>
                <a:cs typeface="Times New Roman"/>
              </a:rPr>
              <a:t>(</a:t>
            </a:r>
            <a:r>
              <a:rPr sz="2200" i="1" spc="35" dirty="0" smtClean="0">
                <a:latin typeface="Times New Roman"/>
                <a:cs typeface="Times New Roman"/>
              </a:rPr>
              <a:t>n</a:t>
            </a:r>
            <a:r>
              <a:rPr sz="2200" spc="35" dirty="0" smtClean="0">
                <a:latin typeface="Times New Roman"/>
                <a:cs typeface="Times New Roman"/>
              </a:rPr>
              <a:t>)</a:t>
            </a:r>
            <a:endParaRPr lang="en-US" sz="2200" spc="35" dirty="0" smtClean="0">
              <a:latin typeface="Times New Roman"/>
              <a:cs typeface="Times New Roman"/>
            </a:endParaRPr>
          </a:p>
          <a:p>
            <a:pPr marL="79375" algn="ctr">
              <a:spcBef>
                <a:spcPts val="1775"/>
              </a:spcBef>
            </a:pPr>
            <a:r>
              <a:rPr lang="en-US" sz="3600" i="1" spc="187" baseline="-25252" dirty="0" err="1" smtClean="0">
                <a:latin typeface="Times New Roman"/>
                <a:cs typeface="Times New Roman"/>
              </a:rPr>
              <a:t>n</a:t>
            </a:r>
            <a:r>
              <a:rPr lang="en-US" sz="2200" dirty="0" err="1" smtClean="0">
                <a:latin typeface="Times New Roman"/>
                <a:cs typeface="Times New Roman"/>
              </a:rPr>
              <a:t>l</a:t>
            </a:r>
            <a:r>
              <a:rPr lang="en-US" sz="2200" spc="15" dirty="0" err="1" smtClean="0">
                <a:latin typeface="Times New Roman"/>
                <a:cs typeface="Times New Roman"/>
              </a:rPr>
              <a:t>o</a:t>
            </a:r>
            <a:r>
              <a:rPr lang="en-US" sz="2200" spc="60" dirty="0" err="1" smtClean="0">
                <a:latin typeface="Times New Roman"/>
                <a:cs typeface="Times New Roman"/>
              </a:rPr>
              <a:t>g</a:t>
            </a:r>
            <a:r>
              <a:rPr lang="en-US" sz="2200" i="1" spc="-7" baseline="-19323" dirty="0" err="1" smtClean="0">
                <a:latin typeface="Times New Roman"/>
                <a:cs typeface="Times New Roman"/>
              </a:rPr>
              <a:t>b</a:t>
            </a:r>
            <a:r>
              <a:rPr lang="en-US" sz="2200" i="1" spc="-89" baseline="-19323" dirty="0" smtClean="0">
                <a:latin typeface="Times New Roman"/>
                <a:cs typeface="Times New Roman"/>
              </a:rPr>
              <a:t> </a:t>
            </a:r>
            <a:r>
              <a:rPr lang="en-US" sz="2200" i="1" spc="15" dirty="0" smtClean="0">
                <a:latin typeface="Times New Roman"/>
                <a:cs typeface="Times New Roman"/>
              </a:rPr>
              <a:t>a</a:t>
            </a:r>
          </a:p>
          <a:p>
            <a:pPr marL="79375" algn="ctr">
              <a:lnSpc>
                <a:spcPct val="100000"/>
              </a:lnSpc>
              <a:spcBef>
                <a:spcPts val="1775"/>
              </a:spcBef>
            </a:pP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734350" y="4544332"/>
            <a:ext cx="737235" cy="0"/>
          </a:xfrm>
          <a:custGeom>
            <a:avLst/>
            <a:gdLst/>
            <a:ahLst/>
            <a:cxnLst/>
            <a:rect l="l" t="t" r="r" b="b"/>
            <a:pathLst>
              <a:path w="737235">
                <a:moveTo>
                  <a:pt x="0" y="0"/>
                </a:moveTo>
                <a:lnTo>
                  <a:pt x="737114" y="0"/>
                </a:lnTo>
              </a:path>
            </a:pathLst>
          </a:custGeom>
          <a:ln w="17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533746" y="4213510"/>
            <a:ext cx="1157605" cy="955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spcBef>
                <a:spcPts val="90"/>
              </a:spcBef>
              <a:tabLst>
                <a:tab pos="1028065" algn="l"/>
              </a:tabLst>
            </a:pPr>
            <a:r>
              <a:rPr sz="2750" spc="-10" dirty="0" smtClean="0">
                <a:latin typeface="Symbol"/>
                <a:cs typeface="Symbol"/>
              </a:rPr>
              <a:t></a:t>
            </a:r>
            <a:r>
              <a:rPr lang="en-US" sz="2750" spc="-10" dirty="0" smtClean="0">
                <a:latin typeface="Symbol"/>
                <a:cs typeface="Symbol"/>
              </a:rPr>
              <a:t> </a:t>
            </a:r>
            <a:r>
              <a:rPr lang="en-US" sz="2750" spc="140" dirty="0" smtClean="0">
                <a:latin typeface="Symbol"/>
                <a:cs typeface="Symbol"/>
                <a:sym typeface="Symbol" panose="05050102010706020507" pitchFamily="18" charset="2"/>
              </a:rPr>
              <a:t></a:t>
            </a:r>
            <a:r>
              <a:rPr lang="en-US" sz="2750" spc="140" dirty="0" smtClean="0">
                <a:latin typeface="Times New Roman"/>
                <a:cs typeface="Times New Roman"/>
              </a:rPr>
              <a:t>(</a:t>
            </a:r>
            <a:r>
              <a:rPr lang="en-US" sz="2750" i="1" spc="140" dirty="0" smtClean="0">
                <a:latin typeface="Times New Roman"/>
                <a:cs typeface="Times New Roman"/>
              </a:rPr>
              <a:t>n</a:t>
            </a:r>
            <a:r>
              <a:rPr lang="en-US" sz="4950" i="1" spc="209" baseline="21043" dirty="0" smtClean="0">
                <a:latin typeface="Symbol"/>
                <a:cs typeface="Symbol"/>
              </a:rPr>
              <a:t></a:t>
            </a:r>
            <a:r>
              <a:rPr lang="en-US" sz="4950" i="1" spc="-877" baseline="21043" dirty="0" smtClean="0">
                <a:latin typeface="Times New Roman"/>
                <a:cs typeface="Times New Roman"/>
              </a:rPr>
              <a:t> </a:t>
            </a:r>
            <a:r>
              <a:rPr lang="en-US" sz="2750" spc="-919" dirty="0" smtClean="0">
                <a:latin typeface="Times New Roman"/>
                <a:cs typeface="Times New Roman"/>
              </a:rPr>
              <a:t>)</a:t>
            </a:r>
            <a:endParaRPr lang="en-US" sz="275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tabLst>
                <a:tab pos="1028065" algn="l"/>
              </a:tabLst>
            </a:pPr>
            <a:r>
              <a:rPr sz="2750" spc="-204" dirty="0" smtClean="0">
                <a:latin typeface="Times New Roman"/>
                <a:cs typeface="Times New Roman"/>
              </a:rPr>
              <a:t> </a:t>
            </a:r>
            <a:endParaRPr sz="2750" dirty="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749800" y="4775200"/>
            <a:ext cx="647700" cy="431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06950" y="48069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06950" y="48069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83540" y="4516120"/>
            <a:ext cx="1076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800" u="sng" spc="-1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3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2140" y="5201920"/>
            <a:ext cx="469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49350" y="5187950"/>
            <a:ext cx="3505200" cy="5334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209"/>
              </a:spcBef>
            </a:pPr>
            <a:r>
              <a:rPr sz="2400" i="1" dirty="0">
                <a:solidFill>
                  <a:srgbClr val="000090"/>
                </a:solidFill>
                <a:latin typeface="Times New Roman"/>
                <a:cs typeface="Times New Roman"/>
              </a:rPr>
              <a:t>a f </a:t>
            </a:r>
            <a:r>
              <a:rPr sz="2400" spc="5" dirty="0">
                <a:solidFill>
                  <a:srgbClr val="000090"/>
                </a:solidFill>
                <a:latin typeface="Times New Roman"/>
                <a:cs typeface="Times New Roman"/>
              </a:rPr>
              <a:t>(</a:t>
            </a:r>
            <a:r>
              <a:rPr sz="24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n</a:t>
            </a:r>
            <a:r>
              <a:rPr sz="2400" spc="5" dirty="0">
                <a:solidFill>
                  <a:srgbClr val="000090"/>
                </a:solidFill>
                <a:latin typeface="Times New Roman"/>
                <a:cs typeface="Times New Roman"/>
              </a:rPr>
              <a:t>/</a:t>
            </a:r>
            <a:r>
              <a:rPr sz="24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400" spc="5" dirty="0">
                <a:solidFill>
                  <a:srgbClr val="000090"/>
                </a:solidFill>
                <a:latin typeface="Times New Roman"/>
                <a:cs typeface="Times New Roman"/>
              </a:rPr>
              <a:t>) </a:t>
            </a:r>
            <a:r>
              <a:rPr sz="2400" dirty="0">
                <a:solidFill>
                  <a:srgbClr val="000090"/>
                </a:solidFill>
                <a:latin typeface="Symbol"/>
                <a:cs typeface="Symbol"/>
              </a:rPr>
              <a:t>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 c </a:t>
            </a:r>
            <a:r>
              <a:rPr sz="2400" i="1" dirty="0">
                <a:solidFill>
                  <a:srgbClr val="000090"/>
                </a:solidFill>
                <a:latin typeface="Times New Roman"/>
                <a:cs typeface="Times New Roman"/>
              </a:rPr>
              <a:t>f 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0090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)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c &lt;</a:t>
            </a:r>
            <a:r>
              <a:rPr sz="2400" spc="-2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92750" y="4578350"/>
            <a:ext cx="2743200" cy="6858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505"/>
              </a:spcBef>
            </a:pPr>
            <a:r>
              <a:rPr sz="4200" spc="-22" baseline="1984" dirty="0">
                <a:latin typeface="Times New Roman"/>
                <a:cs typeface="Times New Roman"/>
              </a:rPr>
              <a:t>T(n) </a:t>
            </a:r>
            <a:r>
              <a:rPr sz="4200" baseline="1984" dirty="0">
                <a:latin typeface="Times New Roman"/>
                <a:cs typeface="Times New Roman"/>
              </a:rPr>
              <a:t>= </a:t>
            </a:r>
            <a:r>
              <a:rPr sz="3200" spc="280" dirty="0">
                <a:latin typeface="Symbol"/>
                <a:cs typeface="Symbol"/>
              </a:rPr>
              <a:t></a:t>
            </a:r>
            <a:r>
              <a:rPr sz="3200" spc="280" dirty="0">
                <a:latin typeface="Times New Roman"/>
                <a:cs typeface="Times New Roman"/>
              </a:rPr>
              <a:t>( </a:t>
            </a:r>
            <a:r>
              <a:rPr sz="3200" i="1" spc="155" dirty="0">
                <a:latin typeface="Times New Roman"/>
                <a:cs typeface="Times New Roman"/>
              </a:rPr>
              <a:t>f</a:t>
            </a:r>
            <a:r>
              <a:rPr sz="3200" i="1" spc="-585" dirty="0">
                <a:latin typeface="Times New Roman"/>
                <a:cs typeface="Times New Roman"/>
              </a:rPr>
              <a:t> </a:t>
            </a:r>
            <a:r>
              <a:rPr sz="3200" spc="250" dirty="0">
                <a:latin typeface="Times New Roman"/>
                <a:cs typeface="Times New Roman"/>
              </a:rPr>
              <a:t>(</a:t>
            </a:r>
            <a:r>
              <a:rPr sz="3200" i="1" spc="250" dirty="0">
                <a:latin typeface="Times New Roman"/>
                <a:cs typeface="Times New Roman"/>
              </a:rPr>
              <a:t>n</a:t>
            </a:r>
            <a:r>
              <a:rPr sz="3200" spc="250" dirty="0">
                <a:latin typeface="Times New Roman"/>
                <a:cs typeface="Times New Roman"/>
              </a:rPr>
              <a:t>))</a:t>
            </a:r>
            <a:endParaRPr sz="3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144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4419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Binary </a:t>
            </a:r>
            <a:r>
              <a:rPr sz="3600" spc="-25" dirty="0"/>
              <a:t>Tree</a:t>
            </a:r>
            <a:r>
              <a:rPr sz="3600" spc="-140" dirty="0"/>
              <a:t> </a:t>
            </a:r>
            <a:r>
              <a:rPr sz="3600" spc="-5" dirty="0"/>
              <a:t>Embedding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88340" y="1450340"/>
            <a:ext cx="3835400" cy="4227632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30200" marR="5080" indent="-330200">
              <a:lnSpc>
                <a:spcPct val="120500"/>
              </a:lnSpc>
              <a:spcBef>
                <a:spcPts val="150"/>
              </a:spcBef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  <a:tab pos="1777364" algn="l"/>
              </a:tabLst>
            </a:pPr>
            <a:r>
              <a:rPr sz="2800" spc="10" dirty="0">
                <a:latin typeface="Times New Roman"/>
                <a:cs typeface="Times New Roman"/>
              </a:rPr>
              <a:t>Solve </a:t>
            </a:r>
            <a:r>
              <a:rPr sz="2800" spc="5" dirty="0">
                <a:latin typeface="Times New Roman"/>
                <a:cs typeface="Times New Roman"/>
              </a:rPr>
              <a:t>the </a:t>
            </a:r>
            <a:r>
              <a:rPr sz="2800" spc="-30" dirty="0">
                <a:latin typeface="Times New Roman"/>
                <a:cs typeface="Times New Roman"/>
              </a:rPr>
              <a:t>recurrences: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W(n)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2W(n/2)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+ 1  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H(n</a:t>
            </a:r>
            <a:r>
              <a:rPr sz="2800" spc="-15" dirty="0" smtClean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lang="en-US" sz="2800" spc="-15" dirty="0" smtClean="0">
                <a:solidFill>
                  <a:srgbClr val="0000FF"/>
                </a:solidFill>
                <a:latin typeface="Times New Roman"/>
                <a:cs typeface="Times New Roman"/>
              </a:rPr>
              <a:t>  </a:t>
            </a:r>
            <a:r>
              <a:rPr sz="28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H(n/2)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38086"/>
              </a:buClr>
              <a:buFont typeface="Wingdings"/>
              <a:buChar char=""/>
            </a:pPr>
            <a:endParaRPr sz="41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Wingdings"/>
                <a:cs typeface="Wingdings"/>
              </a:rPr>
              <a:t>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W(n)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 Ө(n)</a:t>
            </a:r>
            <a:endParaRPr sz="28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740"/>
              </a:spcBef>
            </a:pPr>
            <a:r>
              <a:rPr sz="2800" dirty="0">
                <a:solidFill>
                  <a:srgbClr val="0000FF"/>
                </a:solidFill>
                <a:latin typeface="Wingdings"/>
                <a:cs typeface="Wingdings"/>
              </a:rPr>
              <a:t>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H(n)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Ө(lgn)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100" dirty="0">
              <a:latin typeface="Times New Roman"/>
              <a:cs typeface="Times New Roman"/>
            </a:endParaRPr>
          </a:p>
          <a:p>
            <a:pPr marL="330200" indent="-330200">
              <a:lnSpc>
                <a:spcPct val="100000"/>
              </a:lnSpc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</a:tabLst>
            </a:pP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Area(n)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0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Ө(nlgn)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4419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Binary </a:t>
            </a:r>
            <a:r>
              <a:rPr sz="3600" spc="-25" dirty="0"/>
              <a:t>Tree</a:t>
            </a:r>
            <a:r>
              <a:rPr sz="3600" spc="-140" dirty="0"/>
              <a:t> </a:t>
            </a:r>
            <a:r>
              <a:rPr sz="3600" spc="-5" dirty="0"/>
              <a:t>Embedding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4794250" y="2698750"/>
            <a:ext cx="3517900" cy="76200"/>
          </a:xfrm>
          <a:custGeom>
            <a:avLst/>
            <a:gdLst/>
            <a:ahLst/>
            <a:cxnLst/>
            <a:rect l="l" t="t" r="r" b="b"/>
            <a:pathLst>
              <a:path w="3517900" h="76200">
                <a:moveTo>
                  <a:pt x="3441700" y="0"/>
                </a:moveTo>
                <a:lnTo>
                  <a:pt x="3441700" y="31750"/>
                </a:lnTo>
                <a:lnTo>
                  <a:pt x="0" y="31750"/>
                </a:lnTo>
                <a:lnTo>
                  <a:pt x="0" y="44450"/>
                </a:lnTo>
                <a:lnTo>
                  <a:pt x="3441700" y="44450"/>
                </a:lnTo>
                <a:lnTo>
                  <a:pt x="3441700" y="76200"/>
                </a:lnTo>
                <a:lnTo>
                  <a:pt x="3517900" y="38100"/>
                </a:lnTo>
                <a:lnTo>
                  <a:pt x="3441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1850" y="2698750"/>
            <a:ext cx="3098800" cy="76200"/>
          </a:xfrm>
          <a:custGeom>
            <a:avLst/>
            <a:gdLst/>
            <a:ahLst/>
            <a:cxnLst/>
            <a:rect l="l" t="t" r="r" b="b"/>
            <a:pathLst>
              <a:path w="30988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3098800" y="44450"/>
                </a:lnTo>
                <a:lnTo>
                  <a:pt x="30988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96690" y="2458720"/>
            <a:ext cx="673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solidFill>
                  <a:srgbClr val="67AFBD"/>
                </a:solidFill>
                <a:latin typeface="Times New Roman"/>
                <a:cs typeface="Times New Roman"/>
              </a:rPr>
              <a:t>W</a:t>
            </a:r>
            <a:r>
              <a:rPr sz="2400" dirty="0">
                <a:solidFill>
                  <a:srgbClr val="67AFBD"/>
                </a:solidFill>
                <a:latin typeface="Times New Roman"/>
                <a:cs typeface="Times New Roman"/>
              </a:rPr>
              <a:t>(n)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00851" y="3016250"/>
            <a:ext cx="1511300" cy="0"/>
          </a:xfrm>
          <a:custGeom>
            <a:avLst/>
            <a:gdLst/>
            <a:ahLst/>
            <a:cxnLst/>
            <a:rect l="l" t="t" r="r" b="b"/>
            <a:pathLst>
              <a:path w="1511300">
                <a:moveTo>
                  <a:pt x="0" y="0"/>
                </a:moveTo>
                <a:lnTo>
                  <a:pt x="151130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1850" y="3016250"/>
            <a:ext cx="1511300" cy="0"/>
          </a:xfrm>
          <a:custGeom>
            <a:avLst/>
            <a:gdLst/>
            <a:ahLst/>
            <a:cxnLst/>
            <a:rect l="l" t="t" r="r" b="b"/>
            <a:pathLst>
              <a:path w="1511300">
                <a:moveTo>
                  <a:pt x="0" y="0"/>
                </a:moveTo>
                <a:lnTo>
                  <a:pt x="1511300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16850" y="3524250"/>
            <a:ext cx="495300" cy="0"/>
          </a:xfrm>
          <a:custGeom>
            <a:avLst/>
            <a:gdLst/>
            <a:ahLst/>
            <a:cxnLst/>
            <a:rect l="l" t="t" r="r" b="b"/>
            <a:pathLst>
              <a:path w="495300">
                <a:moveTo>
                  <a:pt x="0" y="0"/>
                </a:moveTo>
                <a:lnTo>
                  <a:pt x="495303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46450" y="3524250"/>
            <a:ext cx="2311400" cy="0"/>
          </a:xfrm>
          <a:custGeom>
            <a:avLst/>
            <a:gdLst/>
            <a:ahLst/>
            <a:cxnLst/>
            <a:rect l="l" t="t" r="r" b="b"/>
            <a:pathLst>
              <a:path w="2311400">
                <a:moveTo>
                  <a:pt x="0" y="0"/>
                </a:moveTo>
                <a:lnTo>
                  <a:pt x="2311399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1850" y="3524250"/>
            <a:ext cx="495300" cy="0"/>
          </a:xfrm>
          <a:custGeom>
            <a:avLst/>
            <a:gdLst/>
            <a:ahLst/>
            <a:cxnLst/>
            <a:rect l="l" t="t" r="r" b="b"/>
            <a:pathLst>
              <a:path w="495300">
                <a:moveTo>
                  <a:pt x="0" y="0"/>
                </a:moveTo>
                <a:lnTo>
                  <a:pt x="495300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29350" y="4032250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949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0650" y="4032250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299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35150" y="4032250"/>
            <a:ext cx="1003300" cy="0"/>
          </a:xfrm>
          <a:custGeom>
            <a:avLst/>
            <a:gdLst/>
            <a:ahLst/>
            <a:cxnLst/>
            <a:rect l="l" t="t" r="r" b="b"/>
            <a:pathLst>
              <a:path w="1003300">
                <a:moveTo>
                  <a:pt x="0" y="0"/>
                </a:moveTo>
                <a:lnTo>
                  <a:pt x="100329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85050" y="4527550"/>
            <a:ext cx="863600" cy="0"/>
          </a:xfrm>
          <a:custGeom>
            <a:avLst/>
            <a:gdLst/>
            <a:ahLst/>
            <a:cxnLst/>
            <a:rect l="l" t="t" r="r" b="b"/>
            <a:pathLst>
              <a:path w="863600">
                <a:moveTo>
                  <a:pt x="0" y="0"/>
                </a:moveTo>
                <a:lnTo>
                  <a:pt x="86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05550" y="4527550"/>
            <a:ext cx="927100" cy="0"/>
          </a:xfrm>
          <a:custGeom>
            <a:avLst/>
            <a:gdLst/>
            <a:ahLst/>
            <a:cxnLst/>
            <a:rect l="l" t="t" r="r" b="b"/>
            <a:pathLst>
              <a:path w="927100">
                <a:moveTo>
                  <a:pt x="0" y="0"/>
                </a:moveTo>
                <a:lnTo>
                  <a:pt x="9271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49850" y="4527550"/>
            <a:ext cx="1003300" cy="0"/>
          </a:xfrm>
          <a:custGeom>
            <a:avLst/>
            <a:gdLst/>
            <a:ahLst/>
            <a:cxnLst/>
            <a:rect l="l" t="t" r="r" b="b"/>
            <a:pathLst>
              <a:path w="1003300">
                <a:moveTo>
                  <a:pt x="0" y="0"/>
                </a:moveTo>
                <a:lnTo>
                  <a:pt x="10033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94150" y="4527550"/>
            <a:ext cx="1016000" cy="0"/>
          </a:xfrm>
          <a:custGeom>
            <a:avLst/>
            <a:gdLst/>
            <a:ahLst/>
            <a:cxnLst/>
            <a:rect l="l" t="t" r="r" b="b"/>
            <a:pathLst>
              <a:path w="1016000">
                <a:moveTo>
                  <a:pt x="0" y="0"/>
                </a:moveTo>
                <a:lnTo>
                  <a:pt x="1016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14650" y="452755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8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1350" y="4527550"/>
            <a:ext cx="863600" cy="0"/>
          </a:xfrm>
          <a:custGeom>
            <a:avLst/>
            <a:gdLst/>
            <a:ahLst/>
            <a:cxnLst/>
            <a:rect l="l" t="t" r="r" b="b"/>
            <a:pathLst>
              <a:path w="863600">
                <a:moveTo>
                  <a:pt x="0" y="0"/>
                </a:moveTo>
                <a:lnTo>
                  <a:pt x="86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5350" y="4527550"/>
            <a:ext cx="863600" cy="0"/>
          </a:xfrm>
          <a:custGeom>
            <a:avLst/>
            <a:gdLst/>
            <a:ahLst/>
            <a:cxnLst/>
            <a:rect l="l" t="t" r="r" b="b"/>
            <a:pathLst>
              <a:path w="863600">
                <a:moveTo>
                  <a:pt x="0" y="0"/>
                </a:moveTo>
                <a:lnTo>
                  <a:pt x="86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1850" y="3016250"/>
            <a:ext cx="0" cy="1016000"/>
          </a:xfrm>
          <a:custGeom>
            <a:avLst/>
            <a:gdLst/>
            <a:ahLst/>
            <a:cxnLst/>
            <a:rect l="l" t="t" r="r" b="b"/>
            <a:pathLst>
              <a:path h="1016000">
                <a:moveTo>
                  <a:pt x="0" y="0"/>
                </a:moveTo>
                <a:lnTo>
                  <a:pt x="0" y="1015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16850" y="3016250"/>
            <a:ext cx="0" cy="508000"/>
          </a:xfrm>
          <a:custGeom>
            <a:avLst/>
            <a:gdLst/>
            <a:ahLst/>
            <a:cxnLst/>
            <a:rect l="l" t="t" r="r" b="b"/>
            <a:pathLst>
              <a:path h="508000">
                <a:moveTo>
                  <a:pt x="0" y="0"/>
                </a:moveTo>
                <a:lnTo>
                  <a:pt x="0" y="50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16850" y="4095750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0"/>
                </a:moveTo>
                <a:lnTo>
                  <a:pt x="0" y="4318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27150" y="3016250"/>
            <a:ext cx="0" cy="508000"/>
          </a:xfrm>
          <a:custGeom>
            <a:avLst/>
            <a:gdLst/>
            <a:ahLst/>
            <a:cxnLst/>
            <a:rect l="l" t="t" r="r" b="b"/>
            <a:pathLst>
              <a:path h="508000">
                <a:moveTo>
                  <a:pt x="0" y="0"/>
                </a:moveTo>
                <a:lnTo>
                  <a:pt x="0" y="50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27150" y="4095750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0"/>
                </a:moveTo>
                <a:lnTo>
                  <a:pt x="0" y="4318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35150" y="3016250"/>
            <a:ext cx="0" cy="476250"/>
          </a:xfrm>
          <a:custGeom>
            <a:avLst/>
            <a:gdLst/>
            <a:ahLst/>
            <a:cxnLst/>
            <a:rect l="l" t="t" r="r" b="b"/>
            <a:pathLst>
              <a:path h="476250">
                <a:moveTo>
                  <a:pt x="0" y="0"/>
                </a:moveTo>
                <a:lnTo>
                  <a:pt x="0" y="47624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35150" y="3556001"/>
            <a:ext cx="0" cy="476250"/>
          </a:xfrm>
          <a:custGeom>
            <a:avLst/>
            <a:gdLst/>
            <a:ahLst/>
            <a:cxnLst/>
            <a:rect l="l" t="t" r="r" b="b"/>
            <a:pathLst>
              <a:path h="476250">
                <a:moveTo>
                  <a:pt x="0" y="0"/>
                </a:moveTo>
                <a:lnTo>
                  <a:pt x="0" y="47624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43150" y="3600450"/>
            <a:ext cx="0" cy="927100"/>
          </a:xfrm>
          <a:custGeom>
            <a:avLst/>
            <a:gdLst/>
            <a:ahLst/>
            <a:cxnLst/>
            <a:rect l="l" t="t" r="r" b="b"/>
            <a:pathLst>
              <a:path h="927100">
                <a:moveTo>
                  <a:pt x="0" y="0"/>
                </a:moveTo>
                <a:lnTo>
                  <a:pt x="0" y="9271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38450" y="3048001"/>
            <a:ext cx="0" cy="444500"/>
          </a:xfrm>
          <a:custGeom>
            <a:avLst/>
            <a:gdLst/>
            <a:ahLst/>
            <a:cxnLst/>
            <a:rect l="l" t="t" r="r" b="b"/>
            <a:pathLst>
              <a:path h="444500">
                <a:moveTo>
                  <a:pt x="0" y="0"/>
                </a:moveTo>
                <a:lnTo>
                  <a:pt x="0" y="44449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38450" y="3556001"/>
            <a:ext cx="0" cy="476250"/>
          </a:xfrm>
          <a:custGeom>
            <a:avLst/>
            <a:gdLst/>
            <a:ahLst/>
            <a:cxnLst/>
            <a:rect l="l" t="t" r="r" b="b"/>
            <a:pathLst>
              <a:path h="476250">
                <a:moveTo>
                  <a:pt x="0" y="0"/>
                </a:moveTo>
                <a:lnTo>
                  <a:pt x="0" y="47624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46450" y="3048001"/>
            <a:ext cx="0" cy="476250"/>
          </a:xfrm>
          <a:custGeom>
            <a:avLst/>
            <a:gdLst/>
            <a:ahLst/>
            <a:cxnLst/>
            <a:rect l="l" t="t" r="r" b="b"/>
            <a:pathLst>
              <a:path h="476250">
                <a:moveTo>
                  <a:pt x="0" y="0"/>
                </a:moveTo>
                <a:lnTo>
                  <a:pt x="0" y="476248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46450" y="4095750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0"/>
                </a:moveTo>
                <a:lnTo>
                  <a:pt x="0" y="43180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30650" y="3048001"/>
            <a:ext cx="0" cy="984250"/>
          </a:xfrm>
          <a:custGeom>
            <a:avLst/>
            <a:gdLst/>
            <a:ahLst/>
            <a:cxnLst/>
            <a:rect l="l" t="t" r="r" b="b"/>
            <a:pathLst>
              <a:path h="984250">
                <a:moveTo>
                  <a:pt x="0" y="0"/>
                </a:moveTo>
                <a:lnTo>
                  <a:pt x="0" y="984248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02150" y="3092450"/>
            <a:ext cx="0" cy="1435100"/>
          </a:xfrm>
          <a:custGeom>
            <a:avLst/>
            <a:gdLst/>
            <a:ahLst/>
            <a:cxnLst/>
            <a:rect l="l" t="t" r="r" b="b"/>
            <a:pathLst>
              <a:path h="1435100">
                <a:moveTo>
                  <a:pt x="0" y="0"/>
                </a:moveTo>
                <a:lnTo>
                  <a:pt x="0" y="143510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73650" y="3048001"/>
            <a:ext cx="0" cy="984250"/>
          </a:xfrm>
          <a:custGeom>
            <a:avLst/>
            <a:gdLst/>
            <a:ahLst/>
            <a:cxnLst/>
            <a:rect l="l" t="t" r="r" b="b"/>
            <a:pathLst>
              <a:path h="984250">
                <a:moveTo>
                  <a:pt x="0" y="0"/>
                </a:moveTo>
                <a:lnTo>
                  <a:pt x="0" y="984248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57850" y="3048001"/>
            <a:ext cx="0" cy="476250"/>
          </a:xfrm>
          <a:custGeom>
            <a:avLst/>
            <a:gdLst/>
            <a:ahLst/>
            <a:cxnLst/>
            <a:rect l="l" t="t" r="r" b="b"/>
            <a:pathLst>
              <a:path h="476250">
                <a:moveTo>
                  <a:pt x="0" y="0"/>
                </a:moveTo>
                <a:lnTo>
                  <a:pt x="0" y="476248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57850" y="4095750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0"/>
                </a:moveTo>
                <a:lnTo>
                  <a:pt x="0" y="43180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29350" y="3048001"/>
            <a:ext cx="0" cy="444500"/>
          </a:xfrm>
          <a:custGeom>
            <a:avLst/>
            <a:gdLst/>
            <a:ahLst/>
            <a:cxnLst/>
            <a:rect l="l" t="t" r="r" b="b"/>
            <a:pathLst>
              <a:path h="444500">
                <a:moveTo>
                  <a:pt x="0" y="0"/>
                </a:moveTo>
                <a:lnTo>
                  <a:pt x="0" y="444498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29350" y="3556001"/>
            <a:ext cx="0" cy="476250"/>
          </a:xfrm>
          <a:custGeom>
            <a:avLst/>
            <a:gdLst/>
            <a:ahLst/>
            <a:cxnLst/>
            <a:rect l="l" t="t" r="r" b="b"/>
            <a:pathLst>
              <a:path h="476250">
                <a:moveTo>
                  <a:pt x="0" y="0"/>
                </a:moveTo>
                <a:lnTo>
                  <a:pt x="0" y="476248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00850" y="3600450"/>
            <a:ext cx="0" cy="927100"/>
          </a:xfrm>
          <a:custGeom>
            <a:avLst/>
            <a:gdLst/>
            <a:ahLst/>
            <a:cxnLst/>
            <a:rect l="l" t="t" r="r" b="b"/>
            <a:pathLst>
              <a:path h="927100">
                <a:moveTo>
                  <a:pt x="0" y="0"/>
                </a:moveTo>
                <a:lnTo>
                  <a:pt x="0" y="9271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08850" y="3016250"/>
            <a:ext cx="0" cy="476250"/>
          </a:xfrm>
          <a:custGeom>
            <a:avLst/>
            <a:gdLst/>
            <a:ahLst/>
            <a:cxnLst/>
            <a:rect l="l" t="t" r="r" b="b"/>
            <a:pathLst>
              <a:path h="476250">
                <a:moveTo>
                  <a:pt x="0" y="0"/>
                </a:moveTo>
                <a:lnTo>
                  <a:pt x="0" y="47624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308850" y="3556001"/>
            <a:ext cx="0" cy="476250"/>
          </a:xfrm>
          <a:custGeom>
            <a:avLst/>
            <a:gdLst/>
            <a:ahLst/>
            <a:cxnLst/>
            <a:rect l="l" t="t" r="r" b="b"/>
            <a:pathLst>
              <a:path h="476250">
                <a:moveTo>
                  <a:pt x="0" y="0"/>
                </a:moveTo>
                <a:lnTo>
                  <a:pt x="0" y="47624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312150" y="3016250"/>
            <a:ext cx="0" cy="1016000"/>
          </a:xfrm>
          <a:custGeom>
            <a:avLst/>
            <a:gdLst/>
            <a:ahLst/>
            <a:cxnLst/>
            <a:rect l="l" t="t" r="r" b="b"/>
            <a:pathLst>
              <a:path h="1016000">
                <a:moveTo>
                  <a:pt x="0" y="0"/>
                </a:moveTo>
                <a:lnTo>
                  <a:pt x="0" y="1015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66950" y="34480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266950" y="34480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425950" y="2952750"/>
            <a:ext cx="152400" cy="139700"/>
          </a:xfrm>
          <a:custGeom>
            <a:avLst/>
            <a:gdLst/>
            <a:ahLst/>
            <a:cxnLst/>
            <a:rect l="l" t="t" r="r" b="b"/>
            <a:pathLst>
              <a:path w="152400" h="139700">
                <a:moveTo>
                  <a:pt x="0" y="0"/>
                </a:moveTo>
                <a:lnTo>
                  <a:pt x="152400" y="0"/>
                </a:lnTo>
                <a:lnTo>
                  <a:pt x="1524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425950" y="2952750"/>
            <a:ext cx="152400" cy="139700"/>
          </a:xfrm>
          <a:custGeom>
            <a:avLst/>
            <a:gdLst/>
            <a:ahLst/>
            <a:cxnLst/>
            <a:rect l="l" t="t" r="r" b="b"/>
            <a:pathLst>
              <a:path w="152400" h="139700">
                <a:moveTo>
                  <a:pt x="0" y="0"/>
                </a:moveTo>
                <a:lnTo>
                  <a:pt x="152400" y="0"/>
                </a:lnTo>
                <a:lnTo>
                  <a:pt x="1524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737350" y="344805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0" y="0"/>
                </a:moveTo>
                <a:lnTo>
                  <a:pt x="139700" y="0"/>
                </a:lnTo>
                <a:lnTo>
                  <a:pt x="1397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37350" y="344805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0" y="0"/>
                </a:moveTo>
                <a:lnTo>
                  <a:pt x="139700" y="0"/>
                </a:lnTo>
                <a:lnTo>
                  <a:pt x="1397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63650" y="3956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63650" y="3956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82950" y="3956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82950" y="3956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81650" y="3956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581650" y="3956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40650" y="3956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40650" y="3956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74950" y="4464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774950" y="4464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55650" y="4464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5650" y="4464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758950" y="4464050"/>
            <a:ext cx="152400" cy="139700"/>
          </a:xfrm>
          <a:custGeom>
            <a:avLst/>
            <a:gdLst/>
            <a:ahLst/>
            <a:cxnLst/>
            <a:rect l="l" t="t" r="r" b="b"/>
            <a:pathLst>
              <a:path w="152400" h="139700">
                <a:moveTo>
                  <a:pt x="0" y="0"/>
                </a:moveTo>
                <a:lnTo>
                  <a:pt x="152400" y="0"/>
                </a:lnTo>
                <a:lnTo>
                  <a:pt x="1524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58950" y="4464050"/>
            <a:ext cx="152400" cy="139700"/>
          </a:xfrm>
          <a:custGeom>
            <a:avLst/>
            <a:gdLst/>
            <a:ahLst/>
            <a:cxnLst/>
            <a:rect l="l" t="t" r="r" b="b"/>
            <a:pathLst>
              <a:path w="152400" h="139700">
                <a:moveTo>
                  <a:pt x="0" y="0"/>
                </a:moveTo>
                <a:lnTo>
                  <a:pt x="152400" y="0"/>
                </a:lnTo>
                <a:lnTo>
                  <a:pt x="1524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54450" y="4464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54450" y="4464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010150" y="4464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010150" y="4464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153150" y="4464050"/>
            <a:ext cx="152400" cy="139700"/>
          </a:xfrm>
          <a:custGeom>
            <a:avLst/>
            <a:gdLst/>
            <a:ahLst/>
            <a:cxnLst/>
            <a:rect l="l" t="t" r="r" b="b"/>
            <a:pathLst>
              <a:path w="152400" h="139700">
                <a:moveTo>
                  <a:pt x="0" y="0"/>
                </a:moveTo>
                <a:lnTo>
                  <a:pt x="152400" y="0"/>
                </a:lnTo>
                <a:lnTo>
                  <a:pt x="1524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153150" y="4464050"/>
            <a:ext cx="152400" cy="139700"/>
          </a:xfrm>
          <a:custGeom>
            <a:avLst/>
            <a:gdLst/>
            <a:ahLst/>
            <a:cxnLst/>
            <a:rect l="l" t="t" r="r" b="b"/>
            <a:pathLst>
              <a:path w="152400" h="139700">
                <a:moveTo>
                  <a:pt x="0" y="0"/>
                </a:moveTo>
                <a:lnTo>
                  <a:pt x="152400" y="0"/>
                </a:lnTo>
                <a:lnTo>
                  <a:pt x="1524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248650" y="4464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248650" y="446405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232650" y="4464050"/>
            <a:ext cx="152400" cy="139700"/>
          </a:xfrm>
          <a:custGeom>
            <a:avLst/>
            <a:gdLst/>
            <a:ahLst/>
            <a:cxnLst/>
            <a:rect l="l" t="t" r="r" b="b"/>
            <a:pathLst>
              <a:path w="152400" h="139700">
                <a:moveTo>
                  <a:pt x="0" y="0"/>
                </a:moveTo>
                <a:lnTo>
                  <a:pt x="152400" y="0"/>
                </a:lnTo>
                <a:lnTo>
                  <a:pt x="1524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232650" y="4464050"/>
            <a:ext cx="152400" cy="139700"/>
          </a:xfrm>
          <a:custGeom>
            <a:avLst/>
            <a:gdLst/>
            <a:ahLst/>
            <a:cxnLst/>
            <a:rect l="l" t="t" r="r" b="b"/>
            <a:pathLst>
              <a:path w="152400" h="139700">
                <a:moveTo>
                  <a:pt x="0" y="0"/>
                </a:moveTo>
                <a:lnTo>
                  <a:pt x="152400" y="0"/>
                </a:lnTo>
                <a:lnTo>
                  <a:pt x="1524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343150" y="3016250"/>
            <a:ext cx="2082800" cy="0"/>
          </a:xfrm>
          <a:custGeom>
            <a:avLst/>
            <a:gdLst/>
            <a:ahLst/>
            <a:cxnLst/>
            <a:rect l="l" t="t" r="r" b="b"/>
            <a:pathLst>
              <a:path w="2082800">
                <a:moveTo>
                  <a:pt x="0" y="0"/>
                </a:moveTo>
                <a:lnTo>
                  <a:pt x="2082801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578350" y="3016250"/>
            <a:ext cx="2222500" cy="0"/>
          </a:xfrm>
          <a:custGeom>
            <a:avLst/>
            <a:gdLst/>
            <a:ahLst/>
            <a:cxnLst/>
            <a:rect l="l" t="t" r="r" b="b"/>
            <a:pathLst>
              <a:path w="2222500">
                <a:moveTo>
                  <a:pt x="0" y="0"/>
                </a:moveTo>
                <a:lnTo>
                  <a:pt x="2222501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343150" y="3016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00850" y="3016250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0"/>
                </a:moveTo>
                <a:lnTo>
                  <a:pt x="0" y="4318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406650" y="352425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80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327150" y="352425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80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657850" y="3524250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950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877050" y="352425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80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346450" y="3524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27150" y="3524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657850" y="3524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816850" y="3524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930650" y="4032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838450" y="4032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835150" y="4032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31850" y="4032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073650" y="4032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229350" y="4032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308850" y="4032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312150" y="4032249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8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422649" y="4032248"/>
            <a:ext cx="508000" cy="0"/>
          </a:xfrm>
          <a:custGeom>
            <a:avLst/>
            <a:gdLst/>
            <a:ahLst/>
            <a:cxnLst/>
            <a:rect l="l" t="t" r="r" b="b"/>
            <a:pathLst>
              <a:path w="508000">
                <a:moveTo>
                  <a:pt x="508000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838449" y="4032248"/>
            <a:ext cx="444500" cy="0"/>
          </a:xfrm>
          <a:custGeom>
            <a:avLst/>
            <a:gdLst/>
            <a:ahLst/>
            <a:cxnLst/>
            <a:rect l="l" t="t" r="r" b="b"/>
            <a:pathLst>
              <a:path w="444500">
                <a:moveTo>
                  <a:pt x="444500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073649" y="4032248"/>
            <a:ext cx="508000" cy="0"/>
          </a:xfrm>
          <a:custGeom>
            <a:avLst/>
            <a:gdLst/>
            <a:ahLst/>
            <a:cxnLst/>
            <a:rect l="l" t="t" r="r" b="b"/>
            <a:pathLst>
              <a:path w="508000">
                <a:moveTo>
                  <a:pt x="508000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721349" y="4032248"/>
            <a:ext cx="508000" cy="0"/>
          </a:xfrm>
          <a:custGeom>
            <a:avLst/>
            <a:gdLst/>
            <a:ahLst/>
            <a:cxnLst/>
            <a:rect l="l" t="t" r="r" b="b"/>
            <a:pathLst>
              <a:path w="508000">
                <a:moveTo>
                  <a:pt x="508000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308850" y="4032248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431800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880350" y="4032248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431800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03349" y="4032248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431800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31849" y="4032248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431800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01651" y="4032250"/>
            <a:ext cx="76200" cy="495300"/>
          </a:xfrm>
          <a:custGeom>
            <a:avLst/>
            <a:gdLst/>
            <a:ahLst/>
            <a:cxnLst/>
            <a:rect l="l" t="t" r="r" b="b"/>
            <a:pathLst>
              <a:path w="76200" h="495300">
                <a:moveTo>
                  <a:pt x="76200" y="419100"/>
                </a:moveTo>
                <a:lnTo>
                  <a:pt x="0" y="419100"/>
                </a:lnTo>
                <a:lnTo>
                  <a:pt x="38100" y="495300"/>
                </a:lnTo>
                <a:lnTo>
                  <a:pt x="76200" y="419100"/>
                </a:lnTo>
                <a:close/>
              </a:path>
              <a:path w="76200" h="495300">
                <a:moveTo>
                  <a:pt x="44448" y="0"/>
                </a:moveTo>
                <a:lnTo>
                  <a:pt x="31748" y="0"/>
                </a:lnTo>
                <a:lnTo>
                  <a:pt x="31750" y="419100"/>
                </a:lnTo>
                <a:lnTo>
                  <a:pt x="44450" y="419100"/>
                </a:lnTo>
                <a:lnTo>
                  <a:pt x="444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01651" y="2952750"/>
            <a:ext cx="76200" cy="495300"/>
          </a:xfrm>
          <a:custGeom>
            <a:avLst/>
            <a:gdLst/>
            <a:ahLst/>
            <a:cxnLst/>
            <a:rect l="l" t="t" r="r" b="b"/>
            <a:pathLst>
              <a:path w="76200" h="495300">
                <a:moveTo>
                  <a:pt x="44450" y="76200"/>
                </a:moveTo>
                <a:lnTo>
                  <a:pt x="31750" y="76200"/>
                </a:lnTo>
                <a:lnTo>
                  <a:pt x="31748" y="495300"/>
                </a:lnTo>
                <a:lnTo>
                  <a:pt x="44448" y="495300"/>
                </a:lnTo>
                <a:lnTo>
                  <a:pt x="44450" y="76200"/>
                </a:lnTo>
                <a:close/>
              </a:path>
              <a:path w="76200" h="4953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777240" y="1849120"/>
            <a:ext cx="1215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Example: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231140" y="3525520"/>
            <a:ext cx="596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67AFBD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67AFBD"/>
                </a:solidFill>
                <a:latin typeface="Times New Roman"/>
                <a:cs typeface="Times New Roman"/>
              </a:rPr>
              <a:t>(n)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5969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Binary </a:t>
            </a:r>
            <a:r>
              <a:rPr sz="3600" spc="-25" dirty="0"/>
              <a:t>Tree </a:t>
            </a:r>
            <a:r>
              <a:rPr sz="3600" spc="-5" dirty="0"/>
              <a:t>Embedding:</a:t>
            </a:r>
            <a:r>
              <a:rPr sz="3600" spc="-100" dirty="0"/>
              <a:t> </a:t>
            </a:r>
            <a:r>
              <a:rPr sz="3600" spc="-20" dirty="0"/>
              <a:t>H-Tree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52400" y="2362200"/>
            <a:ext cx="4876800" cy="3352800"/>
          </a:xfrm>
          <a:custGeom>
            <a:avLst/>
            <a:gdLst/>
            <a:ahLst/>
            <a:cxnLst/>
            <a:rect l="l" t="t" r="r" b="b"/>
            <a:pathLst>
              <a:path w="4876800" h="3352800">
                <a:moveTo>
                  <a:pt x="0" y="0"/>
                </a:moveTo>
                <a:lnTo>
                  <a:pt x="4876800" y="0"/>
                </a:lnTo>
                <a:lnTo>
                  <a:pt x="48768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6200" y="27940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7000" y="28194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55900" y="2870200"/>
            <a:ext cx="1066800" cy="749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19400" y="2895600"/>
            <a:ext cx="937260" cy="632460"/>
          </a:xfrm>
          <a:custGeom>
            <a:avLst/>
            <a:gdLst/>
            <a:ahLst/>
            <a:cxnLst/>
            <a:rect l="l" t="t" r="r" b="b"/>
            <a:pathLst>
              <a:path w="937260" h="632460">
                <a:moveTo>
                  <a:pt x="0" y="0"/>
                </a:moveTo>
                <a:lnTo>
                  <a:pt x="936718" y="631918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8340" y="1544320"/>
            <a:ext cx="6413500" cy="122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00"/>
              </a:spcBef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</a:tabLst>
            </a:pPr>
            <a:r>
              <a:rPr sz="2800" spc="-5" dirty="0">
                <a:latin typeface="Times New Roman"/>
                <a:cs typeface="Times New Roman"/>
              </a:rPr>
              <a:t>Use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35" dirty="0">
                <a:latin typeface="Times New Roman"/>
                <a:cs typeface="Times New Roman"/>
              </a:rPr>
              <a:t>different </a:t>
            </a:r>
            <a:r>
              <a:rPr sz="2800" spc="5" dirty="0">
                <a:latin typeface="Times New Roman"/>
                <a:cs typeface="Times New Roman"/>
              </a:rPr>
              <a:t>divide </a:t>
            </a:r>
            <a:r>
              <a:rPr sz="2800" spc="-15" dirty="0">
                <a:latin typeface="Times New Roman"/>
                <a:cs typeface="Times New Roman"/>
              </a:rPr>
              <a:t>and conquer</a:t>
            </a:r>
            <a:r>
              <a:rPr sz="2800" spc="-37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method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Times New Roman"/>
              <a:cs typeface="Times New Roman"/>
            </a:endParaRPr>
          </a:p>
          <a:p>
            <a:pPr marL="18415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root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5000" y="4165600"/>
            <a:ext cx="952500" cy="1435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149" y="4197350"/>
            <a:ext cx="838200" cy="1320800"/>
          </a:xfrm>
          <a:custGeom>
            <a:avLst/>
            <a:gdLst/>
            <a:ahLst/>
            <a:cxnLst/>
            <a:rect l="l" t="t" r="r" b="b"/>
            <a:pathLst>
              <a:path w="838200" h="1320800">
                <a:moveTo>
                  <a:pt x="452083" y="12700"/>
                </a:moveTo>
                <a:lnTo>
                  <a:pt x="438166" y="24741"/>
                </a:lnTo>
                <a:lnTo>
                  <a:pt x="424161" y="36343"/>
                </a:lnTo>
                <a:lnTo>
                  <a:pt x="396951" y="63500"/>
                </a:lnTo>
                <a:lnTo>
                  <a:pt x="384820" y="92828"/>
                </a:lnTo>
                <a:lnTo>
                  <a:pt x="380412" y="101600"/>
                </a:lnTo>
                <a:lnTo>
                  <a:pt x="373734" y="108932"/>
                </a:lnTo>
                <a:lnTo>
                  <a:pt x="366603" y="114207"/>
                </a:lnTo>
                <a:lnTo>
                  <a:pt x="359484" y="119529"/>
                </a:lnTo>
                <a:lnTo>
                  <a:pt x="352845" y="127000"/>
                </a:lnTo>
                <a:lnTo>
                  <a:pt x="339992" y="147763"/>
                </a:lnTo>
                <a:lnTo>
                  <a:pt x="327654" y="170202"/>
                </a:lnTo>
                <a:lnTo>
                  <a:pt x="315508" y="193264"/>
                </a:lnTo>
                <a:lnTo>
                  <a:pt x="303227" y="215900"/>
                </a:lnTo>
                <a:lnTo>
                  <a:pt x="297622" y="225193"/>
                </a:lnTo>
                <a:lnTo>
                  <a:pt x="291906" y="234177"/>
                </a:lnTo>
                <a:lnTo>
                  <a:pt x="286336" y="243547"/>
                </a:lnTo>
                <a:lnTo>
                  <a:pt x="281174" y="254000"/>
                </a:lnTo>
                <a:lnTo>
                  <a:pt x="275737" y="266889"/>
                </a:lnTo>
                <a:lnTo>
                  <a:pt x="270351" y="279905"/>
                </a:lnTo>
                <a:lnTo>
                  <a:pt x="264863" y="292668"/>
                </a:lnTo>
                <a:lnTo>
                  <a:pt x="259121" y="304800"/>
                </a:lnTo>
                <a:lnTo>
                  <a:pt x="255159" y="311671"/>
                </a:lnTo>
                <a:lnTo>
                  <a:pt x="250952" y="317790"/>
                </a:lnTo>
                <a:lnTo>
                  <a:pt x="246694" y="323764"/>
                </a:lnTo>
                <a:lnTo>
                  <a:pt x="242581" y="330200"/>
                </a:lnTo>
                <a:lnTo>
                  <a:pt x="235594" y="342617"/>
                </a:lnTo>
                <a:lnTo>
                  <a:pt x="228713" y="355349"/>
                </a:lnTo>
                <a:lnTo>
                  <a:pt x="221875" y="368206"/>
                </a:lnTo>
                <a:lnTo>
                  <a:pt x="215015" y="381000"/>
                </a:lnTo>
                <a:lnTo>
                  <a:pt x="211078" y="397201"/>
                </a:lnTo>
                <a:lnTo>
                  <a:pt x="207273" y="413621"/>
                </a:lnTo>
                <a:lnTo>
                  <a:pt x="203204" y="429605"/>
                </a:lnTo>
                <a:lnTo>
                  <a:pt x="198476" y="444500"/>
                </a:lnTo>
                <a:lnTo>
                  <a:pt x="187985" y="471037"/>
                </a:lnTo>
                <a:lnTo>
                  <a:pt x="176899" y="496310"/>
                </a:lnTo>
                <a:lnTo>
                  <a:pt x="165575" y="521079"/>
                </a:lnTo>
                <a:lnTo>
                  <a:pt x="154370" y="546100"/>
                </a:lnTo>
                <a:lnTo>
                  <a:pt x="148700" y="558487"/>
                </a:lnTo>
                <a:lnTo>
                  <a:pt x="142925" y="570665"/>
                </a:lnTo>
                <a:lnTo>
                  <a:pt x="137360" y="583261"/>
                </a:lnTo>
                <a:lnTo>
                  <a:pt x="132317" y="596900"/>
                </a:lnTo>
                <a:lnTo>
                  <a:pt x="120692" y="633040"/>
                </a:lnTo>
                <a:lnTo>
                  <a:pt x="115185" y="649271"/>
                </a:lnTo>
                <a:lnTo>
                  <a:pt x="108596" y="664717"/>
                </a:lnTo>
                <a:lnTo>
                  <a:pt x="93724" y="698500"/>
                </a:lnTo>
                <a:lnTo>
                  <a:pt x="92712" y="720936"/>
                </a:lnTo>
                <a:lnTo>
                  <a:pt x="90688" y="765808"/>
                </a:lnTo>
                <a:lnTo>
                  <a:pt x="80766" y="813800"/>
                </a:lnTo>
                <a:lnTo>
                  <a:pt x="76067" y="825793"/>
                </a:lnTo>
                <a:lnTo>
                  <a:pt x="71671" y="838200"/>
                </a:lnTo>
                <a:lnTo>
                  <a:pt x="62550" y="868038"/>
                </a:lnTo>
                <a:lnTo>
                  <a:pt x="60588" y="875917"/>
                </a:lnTo>
                <a:lnTo>
                  <a:pt x="60982" y="877766"/>
                </a:lnTo>
                <a:lnTo>
                  <a:pt x="58927" y="889517"/>
                </a:lnTo>
                <a:lnTo>
                  <a:pt x="49619" y="927100"/>
                </a:lnTo>
                <a:lnTo>
                  <a:pt x="44130" y="946210"/>
                </a:lnTo>
                <a:lnTo>
                  <a:pt x="38258" y="964777"/>
                </a:lnTo>
                <a:lnTo>
                  <a:pt x="32553" y="983556"/>
                </a:lnTo>
                <a:lnTo>
                  <a:pt x="27566" y="1003300"/>
                </a:lnTo>
                <a:lnTo>
                  <a:pt x="24747" y="1015933"/>
                </a:lnTo>
                <a:lnTo>
                  <a:pt x="21888" y="1028524"/>
                </a:lnTo>
                <a:lnTo>
                  <a:pt x="19111" y="1041203"/>
                </a:lnTo>
                <a:lnTo>
                  <a:pt x="16539" y="1054100"/>
                </a:lnTo>
                <a:lnTo>
                  <a:pt x="15078" y="1063563"/>
                </a:lnTo>
                <a:lnTo>
                  <a:pt x="13899" y="1073278"/>
                </a:lnTo>
                <a:lnTo>
                  <a:pt x="12662" y="1082928"/>
                </a:lnTo>
                <a:lnTo>
                  <a:pt x="11026" y="1092200"/>
                </a:lnTo>
                <a:lnTo>
                  <a:pt x="8570" y="1102126"/>
                </a:lnTo>
                <a:lnTo>
                  <a:pt x="5780" y="1111606"/>
                </a:lnTo>
                <a:lnTo>
                  <a:pt x="2856" y="1120909"/>
                </a:lnTo>
                <a:lnTo>
                  <a:pt x="0" y="1130300"/>
                </a:lnTo>
                <a:lnTo>
                  <a:pt x="344" y="1153714"/>
                </a:lnTo>
                <a:lnTo>
                  <a:pt x="0" y="1177923"/>
                </a:lnTo>
                <a:lnTo>
                  <a:pt x="1033" y="1200545"/>
                </a:lnTo>
                <a:lnTo>
                  <a:pt x="48949" y="1244370"/>
                </a:lnTo>
                <a:lnTo>
                  <a:pt x="93724" y="1257300"/>
                </a:lnTo>
                <a:lnTo>
                  <a:pt x="121301" y="1263433"/>
                </a:lnTo>
                <a:lnTo>
                  <a:pt x="135092" y="1266449"/>
                </a:lnTo>
                <a:lnTo>
                  <a:pt x="173703" y="1279034"/>
                </a:lnTo>
                <a:lnTo>
                  <a:pt x="192926" y="1289583"/>
                </a:lnTo>
                <a:lnTo>
                  <a:pt x="198412" y="1293053"/>
                </a:lnTo>
                <a:lnTo>
                  <a:pt x="203989" y="1295400"/>
                </a:lnTo>
                <a:lnTo>
                  <a:pt x="234269" y="1302700"/>
                </a:lnTo>
                <a:lnTo>
                  <a:pt x="264596" y="1308944"/>
                </a:lnTo>
                <a:lnTo>
                  <a:pt x="294942" y="1314766"/>
                </a:lnTo>
                <a:lnTo>
                  <a:pt x="325279" y="1320800"/>
                </a:lnTo>
                <a:lnTo>
                  <a:pt x="375457" y="1318701"/>
                </a:lnTo>
                <a:lnTo>
                  <a:pt x="425649" y="1317288"/>
                </a:lnTo>
                <a:lnTo>
                  <a:pt x="475848" y="1316268"/>
                </a:lnTo>
                <a:lnTo>
                  <a:pt x="526048" y="1315346"/>
                </a:lnTo>
                <a:lnTo>
                  <a:pt x="576245" y="1314228"/>
                </a:lnTo>
                <a:lnTo>
                  <a:pt x="626433" y="1312620"/>
                </a:lnTo>
                <a:lnTo>
                  <a:pt x="676606" y="1310227"/>
                </a:lnTo>
                <a:lnTo>
                  <a:pt x="726759" y="1306756"/>
                </a:lnTo>
                <a:lnTo>
                  <a:pt x="776886" y="1301912"/>
                </a:lnTo>
                <a:lnTo>
                  <a:pt x="826982" y="1295400"/>
                </a:lnTo>
                <a:lnTo>
                  <a:pt x="838008" y="1244600"/>
                </a:lnTo>
                <a:lnTo>
                  <a:pt x="837909" y="1219144"/>
                </a:lnTo>
                <a:lnTo>
                  <a:pt x="836362" y="1193759"/>
                </a:lnTo>
                <a:lnTo>
                  <a:pt x="834260" y="1168394"/>
                </a:lnTo>
                <a:lnTo>
                  <a:pt x="832495" y="1143000"/>
                </a:lnTo>
                <a:lnTo>
                  <a:pt x="831178" y="1114405"/>
                </a:lnTo>
                <a:lnTo>
                  <a:pt x="829982" y="1085775"/>
                </a:lnTo>
                <a:lnTo>
                  <a:pt x="828665" y="1057182"/>
                </a:lnTo>
                <a:lnTo>
                  <a:pt x="824581" y="998181"/>
                </a:lnTo>
                <a:lnTo>
                  <a:pt x="820269" y="948068"/>
                </a:lnTo>
                <a:lnTo>
                  <a:pt x="815178" y="893822"/>
                </a:lnTo>
                <a:lnTo>
                  <a:pt x="810442" y="850900"/>
                </a:lnTo>
                <a:lnTo>
                  <a:pt x="805447" y="812358"/>
                </a:lnTo>
                <a:lnTo>
                  <a:pt x="799416" y="774700"/>
                </a:lnTo>
                <a:lnTo>
                  <a:pt x="790983" y="746351"/>
                </a:lnTo>
                <a:lnTo>
                  <a:pt x="788389" y="736600"/>
                </a:lnTo>
                <a:lnTo>
                  <a:pt x="786797" y="727279"/>
                </a:lnTo>
                <a:lnTo>
                  <a:pt x="785633" y="717550"/>
                </a:lnTo>
                <a:lnTo>
                  <a:pt x="784468" y="707821"/>
                </a:lnTo>
                <a:lnTo>
                  <a:pt x="782876" y="698500"/>
                </a:lnTo>
                <a:lnTo>
                  <a:pt x="780320" y="688707"/>
                </a:lnTo>
                <a:lnTo>
                  <a:pt x="777363" y="679450"/>
                </a:lnTo>
                <a:lnTo>
                  <a:pt x="774406" y="670193"/>
                </a:lnTo>
                <a:lnTo>
                  <a:pt x="771850" y="660400"/>
                </a:lnTo>
                <a:lnTo>
                  <a:pt x="766103" y="631149"/>
                </a:lnTo>
                <a:lnTo>
                  <a:pt x="765599" y="622434"/>
                </a:lnTo>
                <a:lnTo>
                  <a:pt x="767301" y="623183"/>
                </a:lnTo>
                <a:lnTo>
                  <a:pt x="768177" y="622325"/>
                </a:lnTo>
                <a:lnTo>
                  <a:pt x="765191" y="608788"/>
                </a:lnTo>
                <a:lnTo>
                  <a:pt x="755310" y="571500"/>
                </a:lnTo>
                <a:lnTo>
                  <a:pt x="751356" y="558514"/>
                </a:lnTo>
                <a:lnTo>
                  <a:pt x="747040" y="546100"/>
                </a:lnTo>
                <a:lnTo>
                  <a:pt x="742724" y="533685"/>
                </a:lnTo>
                <a:lnTo>
                  <a:pt x="738770" y="520700"/>
                </a:lnTo>
                <a:lnTo>
                  <a:pt x="735783" y="508301"/>
                </a:lnTo>
                <a:lnTo>
                  <a:pt x="733153" y="495444"/>
                </a:lnTo>
                <a:lnTo>
                  <a:pt x="730575" y="482514"/>
                </a:lnTo>
                <a:lnTo>
                  <a:pt x="727744" y="469900"/>
                </a:lnTo>
                <a:lnTo>
                  <a:pt x="721493" y="447216"/>
                </a:lnTo>
                <a:lnTo>
                  <a:pt x="714346" y="424448"/>
                </a:lnTo>
                <a:lnTo>
                  <a:pt x="707007" y="402181"/>
                </a:lnTo>
                <a:lnTo>
                  <a:pt x="700178" y="381000"/>
                </a:lnTo>
                <a:lnTo>
                  <a:pt x="689151" y="342900"/>
                </a:lnTo>
                <a:lnTo>
                  <a:pt x="686961" y="322909"/>
                </a:lnTo>
                <a:lnTo>
                  <a:pt x="685868" y="313062"/>
                </a:lnTo>
                <a:lnTo>
                  <a:pt x="683638" y="304800"/>
                </a:lnTo>
                <a:lnTo>
                  <a:pt x="679529" y="295334"/>
                </a:lnTo>
                <a:lnTo>
                  <a:pt x="672612" y="296333"/>
                </a:lnTo>
                <a:lnTo>
                  <a:pt x="667098" y="292100"/>
                </a:lnTo>
                <a:lnTo>
                  <a:pt x="664552" y="282130"/>
                </a:lnTo>
                <a:lnTo>
                  <a:pt x="662147" y="271863"/>
                </a:lnTo>
                <a:lnTo>
                  <a:pt x="659461" y="262189"/>
                </a:lnTo>
                <a:lnTo>
                  <a:pt x="656072" y="254000"/>
                </a:lnTo>
                <a:lnTo>
                  <a:pt x="651534" y="245637"/>
                </a:lnTo>
                <a:lnTo>
                  <a:pt x="644731" y="247287"/>
                </a:lnTo>
                <a:lnTo>
                  <a:pt x="639532" y="241300"/>
                </a:lnTo>
                <a:lnTo>
                  <a:pt x="622175" y="219063"/>
                </a:lnTo>
                <a:lnTo>
                  <a:pt x="622551" y="215756"/>
                </a:lnTo>
                <a:lnTo>
                  <a:pt x="623149" y="215696"/>
                </a:lnTo>
                <a:lnTo>
                  <a:pt x="606453" y="203200"/>
                </a:lnTo>
                <a:lnTo>
                  <a:pt x="603970" y="193026"/>
                </a:lnTo>
                <a:lnTo>
                  <a:pt x="601669" y="182421"/>
                </a:lnTo>
                <a:lnTo>
                  <a:pt x="599003" y="172680"/>
                </a:lnTo>
                <a:lnTo>
                  <a:pt x="595427" y="165100"/>
                </a:lnTo>
                <a:lnTo>
                  <a:pt x="587562" y="156828"/>
                </a:lnTo>
                <a:lnTo>
                  <a:pt x="579090" y="151569"/>
                </a:lnTo>
                <a:lnTo>
                  <a:pt x="570516" y="146724"/>
                </a:lnTo>
                <a:lnTo>
                  <a:pt x="562348" y="139700"/>
                </a:lnTo>
                <a:lnTo>
                  <a:pt x="548244" y="123133"/>
                </a:lnTo>
                <a:lnTo>
                  <a:pt x="541959" y="115887"/>
                </a:lnTo>
                <a:lnTo>
                  <a:pt x="536220" y="111022"/>
                </a:lnTo>
                <a:lnTo>
                  <a:pt x="523755" y="101600"/>
                </a:lnTo>
                <a:lnTo>
                  <a:pt x="519547" y="92229"/>
                </a:lnTo>
                <a:lnTo>
                  <a:pt x="504431" y="53940"/>
                </a:lnTo>
                <a:lnTo>
                  <a:pt x="502052" y="43628"/>
                </a:lnTo>
                <a:lnTo>
                  <a:pt x="499498" y="33726"/>
                </a:lnTo>
                <a:lnTo>
                  <a:pt x="496189" y="25400"/>
                </a:lnTo>
                <a:lnTo>
                  <a:pt x="491651" y="17037"/>
                </a:lnTo>
                <a:lnTo>
                  <a:pt x="484847" y="18687"/>
                </a:lnTo>
                <a:lnTo>
                  <a:pt x="479649" y="12700"/>
                </a:lnTo>
                <a:lnTo>
                  <a:pt x="477325" y="10023"/>
                </a:lnTo>
                <a:lnTo>
                  <a:pt x="475974" y="4233"/>
                </a:lnTo>
                <a:lnTo>
                  <a:pt x="474136" y="0"/>
                </a:lnTo>
                <a:lnTo>
                  <a:pt x="452083" y="1270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60340" y="3144520"/>
            <a:ext cx="3702685" cy="170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Embed root, left, right</a:t>
            </a:r>
            <a:r>
              <a:rPr sz="2200" spc="14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nodes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ts val="2620"/>
              </a:lnSpc>
              <a:spcBef>
                <a:spcPts val="6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Embed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subtree</a:t>
            </a:r>
            <a:r>
              <a:rPr sz="2200" spc="-5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ts val="26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Embed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subtree</a:t>
            </a:r>
            <a:r>
              <a:rPr sz="2200" spc="-5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ts val="262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Embed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subtree</a:t>
            </a:r>
            <a:r>
              <a:rPr sz="2200" spc="-5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3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6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000090"/>
                </a:solidFill>
                <a:latin typeface="Times New Roman"/>
                <a:cs typeface="Times New Roman"/>
              </a:rPr>
              <a:t>Embed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subtree</a:t>
            </a:r>
            <a:r>
              <a:rPr sz="2200" spc="-5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90"/>
                </a:solidFill>
                <a:latin typeface="Times New Roman"/>
                <a:cs typeface="Times New Roman"/>
              </a:rPr>
              <a:t>4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40939" y="5735320"/>
            <a:ext cx="5346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Times New Roman"/>
                <a:cs typeface="Times New Roman"/>
              </a:rPr>
              <a:t>What </a:t>
            </a:r>
            <a:r>
              <a:rPr sz="2400" i="1" spc="15" dirty="0">
                <a:latin typeface="Times New Roman"/>
                <a:cs typeface="Times New Roman"/>
              </a:rPr>
              <a:t>is </a:t>
            </a:r>
            <a:r>
              <a:rPr sz="2400" i="1" spc="10" dirty="0">
                <a:latin typeface="Times New Roman"/>
                <a:cs typeface="Times New Roman"/>
              </a:rPr>
              <a:t>the </a:t>
            </a:r>
            <a:r>
              <a:rPr sz="2400" i="1" spc="-15" dirty="0">
                <a:latin typeface="Times New Roman"/>
                <a:cs typeface="Times New Roman"/>
              </a:rPr>
              <a:t>min-area </a:t>
            </a:r>
            <a:r>
              <a:rPr sz="2400" i="1" spc="-25" dirty="0">
                <a:latin typeface="Times New Roman"/>
                <a:cs typeface="Times New Roman"/>
              </a:rPr>
              <a:t>required </a:t>
            </a:r>
            <a:r>
              <a:rPr sz="2400" i="1" spc="10" dirty="0">
                <a:latin typeface="Times New Roman"/>
                <a:cs typeface="Times New Roman"/>
              </a:rPr>
              <a:t>for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-160" dirty="0">
                <a:latin typeface="Times New Roman"/>
                <a:cs typeface="Times New Roman"/>
              </a:rPr>
              <a:t> </a:t>
            </a:r>
            <a:r>
              <a:rPr sz="2400" i="1" spc="10" dirty="0">
                <a:latin typeface="Times New Roman"/>
                <a:cs typeface="Times New Roman"/>
              </a:rPr>
              <a:t>leaves?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25600" y="34798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6400" y="35052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83000" y="34798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33800" y="3505200"/>
            <a:ext cx="1651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89100" y="2870200"/>
            <a:ext cx="1054100" cy="749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52595" y="2895600"/>
            <a:ext cx="937260" cy="632460"/>
          </a:xfrm>
          <a:custGeom>
            <a:avLst/>
            <a:gdLst/>
            <a:ahLst/>
            <a:cxnLst/>
            <a:rect l="l" t="t" r="r" b="b"/>
            <a:pathLst>
              <a:path w="937260" h="632460">
                <a:moveTo>
                  <a:pt x="936718" y="0"/>
                </a:moveTo>
                <a:lnTo>
                  <a:pt x="0" y="631918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79500" y="3556000"/>
            <a:ext cx="673100" cy="723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2995" y="3581400"/>
            <a:ext cx="556260" cy="609600"/>
          </a:xfrm>
          <a:custGeom>
            <a:avLst/>
            <a:gdLst/>
            <a:ahLst/>
            <a:cxnLst/>
            <a:rect l="l" t="t" r="r" b="b"/>
            <a:pathLst>
              <a:path w="556260" h="609600">
                <a:moveTo>
                  <a:pt x="555718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12900" y="3556000"/>
            <a:ext cx="736600" cy="736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76400" y="3581400"/>
            <a:ext cx="604520" cy="622300"/>
          </a:xfrm>
          <a:custGeom>
            <a:avLst/>
            <a:gdLst/>
            <a:ahLst/>
            <a:cxnLst/>
            <a:rect l="l" t="t" r="r" b="b"/>
            <a:pathLst>
              <a:path w="604519" h="622300">
                <a:moveTo>
                  <a:pt x="0" y="0"/>
                </a:moveTo>
                <a:lnTo>
                  <a:pt x="604483" y="622300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46500" y="3556000"/>
            <a:ext cx="660400" cy="723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10000" y="358140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0" y="0"/>
                </a:moveTo>
                <a:lnTo>
                  <a:pt x="533400" y="609600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14700" y="3556000"/>
            <a:ext cx="584200" cy="736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78203" y="3581400"/>
            <a:ext cx="457200" cy="622300"/>
          </a:xfrm>
          <a:custGeom>
            <a:avLst/>
            <a:gdLst/>
            <a:ahLst/>
            <a:cxnLst/>
            <a:rect l="l" t="t" r="r" b="b"/>
            <a:pathLst>
              <a:path w="457200" h="622300">
                <a:moveTo>
                  <a:pt x="457069" y="0"/>
                </a:moveTo>
                <a:lnTo>
                  <a:pt x="0" y="622300"/>
                </a:lnTo>
              </a:path>
            </a:pathLst>
          </a:custGeom>
          <a:ln w="254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78000" y="4165600"/>
            <a:ext cx="952500" cy="1435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35150" y="4197350"/>
            <a:ext cx="838200" cy="1320800"/>
          </a:xfrm>
          <a:custGeom>
            <a:avLst/>
            <a:gdLst/>
            <a:ahLst/>
            <a:cxnLst/>
            <a:rect l="l" t="t" r="r" b="b"/>
            <a:pathLst>
              <a:path w="838200" h="1320800">
                <a:moveTo>
                  <a:pt x="452083" y="12700"/>
                </a:moveTo>
                <a:lnTo>
                  <a:pt x="438166" y="24741"/>
                </a:lnTo>
                <a:lnTo>
                  <a:pt x="424161" y="36343"/>
                </a:lnTo>
                <a:lnTo>
                  <a:pt x="396951" y="63500"/>
                </a:lnTo>
                <a:lnTo>
                  <a:pt x="384820" y="92828"/>
                </a:lnTo>
                <a:lnTo>
                  <a:pt x="380412" y="101600"/>
                </a:lnTo>
                <a:lnTo>
                  <a:pt x="373734" y="108932"/>
                </a:lnTo>
                <a:lnTo>
                  <a:pt x="366603" y="114207"/>
                </a:lnTo>
                <a:lnTo>
                  <a:pt x="359484" y="119529"/>
                </a:lnTo>
                <a:lnTo>
                  <a:pt x="352845" y="127000"/>
                </a:lnTo>
                <a:lnTo>
                  <a:pt x="339992" y="147763"/>
                </a:lnTo>
                <a:lnTo>
                  <a:pt x="327654" y="170202"/>
                </a:lnTo>
                <a:lnTo>
                  <a:pt x="315508" y="193264"/>
                </a:lnTo>
                <a:lnTo>
                  <a:pt x="303227" y="215900"/>
                </a:lnTo>
                <a:lnTo>
                  <a:pt x="297622" y="225193"/>
                </a:lnTo>
                <a:lnTo>
                  <a:pt x="291905" y="234177"/>
                </a:lnTo>
                <a:lnTo>
                  <a:pt x="286336" y="243547"/>
                </a:lnTo>
                <a:lnTo>
                  <a:pt x="281174" y="254000"/>
                </a:lnTo>
                <a:lnTo>
                  <a:pt x="275737" y="266889"/>
                </a:lnTo>
                <a:lnTo>
                  <a:pt x="270350" y="279905"/>
                </a:lnTo>
                <a:lnTo>
                  <a:pt x="264863" y="292668"/>
                </a:lnTo>
                <a:lnTo>
                  <a:pt x="259121" y="304800"/>
                </a:lnTo>
                <a:lnTo>
                  <a:pt x="255159" y="311671"/>
                </a:lnTo>
                <a:lnTo>
                  <a:pt x="250952" y="317790"/>
                </a:lnTo>
                <a:lnTo>
                  <a:pt x="246694" y="323764"/>
                </a:lnTo>
                <a:lnTo>
                  <a:pt x="242581" y="330200"/>
                </a:lnTo>
                <a:lnTo>
                  <a:pt x="235594" y="342617"/>
                </a:lnTo>
                <a:lnTo>
                  <a:pt x="228713" y="355349"/>
                </a:lnTo>
                <a:lnTo>
                  <a:pt x="221875" y="368206"/>
                </a:lnTo>
                <a:lnTo>
                  <a:pt x="215015" y="381000"/>
                </a:lnTo>
                <a:lnTo>
                  <a:pt x="211078" y="397201"/>
                </a:lnTo>
                <a:lnTo>
                  <a:pt x="207273" y="413621"/>
                </a:lnTo>
                <a:lnTo>
                  <a:pt x="203204" y="429605"/>
                </a:lnTo>
                <a:lnTo>
                  <a:pt x="198476" y="444500"/>
                </a:lnTo>
                <a:lnTo>
                  <a:pt x="187985" y="471037"/>
                </a:lnTo>
                <a:lnTo>
                  <a:pt x="176899" y="496310"/>
                </a:lnTo>
                <a:lnTo>
                  <a:pt x="165575" y="521079"/>
                </a:lnTo>
                <a:lnTo>
                  <a:pt x="154370" y="546100"/>
                </a:lnTo>
                <a:lnTo>
                  <a:pt x="148700" y="558487"/>
                </a:lnTo>
                <a:lnTo>
                  <a:pt x="142925" y="570665"/>
                </a:lnTo>
                <a:lnTo>
                  <a:pt x="137360" y="583261"/>
                </a:lnTo>
                <a:lnTo>
                  <a:pt x="132317" y="596900"/>
                </a:lnTo>
                <a:lnTo>
                  <a:pt x="120692" y="633040"/>
                </a:lnTo>
                <a:lnTo>
                  <a:pt x="115185" y="649271"/>
                </a:lnTo>
                <a:lnTo>
                  <a:pt x="108596" y="664717"/>
                </a:lnTo>
                <a:lnTo>
                  <a:pt x="93724" y="698500"/>
                </a:lnTo>
                <a:lnTo>
                  <a:pt x="92712" y="720936"/>
                </a:lnTo>
                <a:lnTo>
                  <a:pt x="90688" y="765808"/>
                </a:lnTo>
                <a:lnTo>
                  <a:pt x="80766" y="813800"/>
                </a:lnTo>
                <a:lnTo>
                  <a:pt x="76067" y="825793"/>
                </a:lnTo>
                <a:lnTo>
                  <a:pt x="71671" y="838200"/>
                </a:lnTo>
                <a:lnTo>
                  <a:pt x="62549" y="868038"/>
                </a:lnTo>
                <a:lnTo>
                  <a:pt x="60588" y="875917"/>
                </a:lnTo>
                <a:lnTo>
                  <a:pt x="60982" y="877766"/>
                </a:lnTo>
                <a:lnTo>
                  <a:pt x="58927" y="889517"/>
                </a:lnTo>
                <a:lnTo>
                  <a:pt x="49618" y="927100"/>
                </a:lnTo>
                <a:lnTo>
                  <a:pt x="44130" y="946210"/>
                </a:lnTo>
                <a:lnTo>
                  <a:pt x="38258" y="964777"/>
                </a:lnTo>
                <a:lnTo>
                  <a:pt x="32553" y="983556"/>
                </a:lnTo>
                <a:lnTo>
                  <a:pt x="27566" y="1003300"/>
                </a:lnTo>
                <a:lnTo>
                  <a:pt x="24747" y="1015933"/>
                </a:lnTo>
                <a:lnTo>
                  <a:pt x="21888" y="1028524"/>
                </a:lnTo>
                <a:lnTo>
                  <a:pt x="19111" y="1041203"/>
                </a:lnTo>
                <a:lnTo>
                  <a:pt x="16539" y="1054100"/>
                </a:lnTo>
                <a:lnTo>
                  <a:pt x="15078" y="1063563"/>
                </a:lnTo>
                <a:lnTo>
                  <a:pt x="13899" y="1073278"/>
                </a:lnTo>
                <a:lnTo>
                  <a:pt x="12662" y="1082928"/>
                </a:lnTo>
                <a:lnTo>
                  <a:pt x="11026" y="1092200"/>
                </a:lnTo>
                <a:lnTo>
                  <a:pt x="8570" y="1102126"/>
                </a:lnTo>
                <a:lnTo>
                  <a:pt x="5780" y="1111606"/>
                </a:lnTo>
                <a:lnTo>
                  <a:pt x="2856" y="1120909"/>
                </a:lnTo>
                <a:lnTo>
                  <a:pt x="0" y="1130300"/>
                </a:lnTo>
                <a:lnTo>
                  <a:pt x="344" y="1153714"/>
                </a:lnTo>
                <a:lnTo>
                  <a:pt x="0" y="1177923"/>
                </a:lnTo>
                <a:lnTo>
                  <a:pt x="1033" y="1200545"/>
                </a:lnTo>
                <a:lnTo>
                  <a:pt x="48949" y="1244370"/>
                </a:lnTo>
                <a:lnTo>
                  <a:pt x="93724" y="1257300"/>
                </a:lnTo>
                <a:lnTo>
                  <a:pt x="121301" y="1263433"/>
                </a:lnTo>
                <a:lnTo>
                  <a:pt x="135092" y="1266449"/>
                </a:lnTo>
                <a:lnTo>
                  <a:pt x="173703" y="1279034"/>
                </a:lnTo>
                <a:lnTo>
                  <a:pt x="192926" y="1289583"/>
                </a:lnTo>
                <a:lnTo>
                  <a:pt x="198412" y="1293053"/>
                </a:lnTo>
                <a:lnTo>
                  <a:pt x="203989" y="1295400"/>
                </a:lnTo>
                <a:lnTo>
                  <a:pt x="234269" y="1302700"/>
                </a:lnTo>
                <a:lnTo>
                  <a:pt x="264596" y="1308944"/>
                </a:lnTo>
                <a:lnTo>
                  <a:pt x="294942" y="1314766"/>
                </a:lnTo>
                <a:lnTo>
                  <a:pt x="325280" y="1320800"/>
                </a:lnTo>
                <a:lnTo>
                  <a:pt x="375458" y="1318701"/>
                </a:lnTo>
                <a:lnTo>
                  <a:pt x="425649" y="1317288"/>
                </a:lnTo>
                <a:lnTo>
                  <a:pt x="475848" y="1316268"/>
                </a:lnTo>
                <a:lnTo>
                  <a:pt x="526048" y="1315346"/>
                </a:lnTo>
                <a:lnTo>
                  <a:pt x="576245" y="1314228"/>
                </a:lnTo>
                <a:lnTo>
                  <a:pt x="626433" y="1312620"/>
                </a:lnTo>
                <a:lnTo>
                  <a:pt x="676606" y="1310227"/>
                </a:lnTo>
                <a:lnTo>
                  <a:pt x="726759" y="1306756"/>
                </a:lnTo>
                <a:lnTo>
                  <a:pt x="776886" y="1301912"/>
                </a:lnTo>
                <a:lnTo>
                  <a:pt x="826982" y="1295400"/>
                </a:lnTo>
                <a:lnTo>
                  <a:pt x="838008" y="1244600"/>
                </a:lnTo>
                <a:lnTo>
                  <a:pt x="837909" y="1219144"/>
                </a:lnTo>
                <a:lnTo>
                  <a:pt x="836362" y="1193759"/>
                </a:lnTo>
                <a:lnTo>
                  <a:pt x="834260" y="1168394"/>
                </a:lnTo>
                <a:lnTo>
                  <a:pt x="832495" y="1143000"/>
                </a:lnTo>
                <a:lnTo>
                  <a:pt x="831178" y="1114405"/>
                </a:lnTo>
                <a:lnTo>
                  <a:pt x="829982" y="1085775"/>
                </a:lnTo>
                <a:lnTo>
                  <a:pt x="828665" y="1057182"/>
                </a:lnTo>
                <a:lnTo>
                  <a:pt x="824581" y="998181"/>
                </a:lnTo>
                <a:lnTo>
                  <a:pt x="820269" y="948068"/>
                </a:lnTo>
                <a:lnTo>
                  <a:pt x="815178" y="893822"/>
                </a:lnTo>
                <a:lnTo>
                  <a:pt x="810442" y="850900"/>
                </a:lnTo>
                <a:lnTo>
                  <a:pt x="805447" y="812358"/>
                </a:lnTo>
                <a:lnTo>
                  <a:pt x="799416" y="774700"/>
                </a:lnTo>
                <a:lnTo>
                  <a:pt x="790984" y="746351"/>
                </a:lnTo>
                <a:lnTo>
                  <a:pt x="788389" y="736600"/>
                </a:lnTo>
                <a:lnTo>
                  <a:pt x="786797" y="727279"/>
                </a:lnTo>
                <a:lnTo>
                  <a:pt x="785632" y="717550"/>
                </a:lnTo>
                <a:lnTo>
                  <a:pt x="784468" y="707821"/>
                </a:lnTo>
                <a:lnTo>
                  <a:pt x="782876" y="698500"/>
                </a:lnTo>
                <a:lnTo>
                  <a:pt x="780320" y="688707"/>
                </a:lnTo>
                <a:lnTo>
                  <a:pt x="777363" y="679450"/>
                </a:lnTo>
                <a:lnTo>
                  <a:pt x="774406" y="670193"/>
                </a:lnTo>
                <a:lnTo>
                  <a:pt x="771850" y="660400"/>
                </a:lnTo>
                <a:lnTo>
                  <a:pt x="766103" y="631149"/>
                </a:lnTo>
                <a:lnTo>
                  <a:pt x="765599" y="622434"/>
                </a:lnTo>
                <a:lnTo>
                  <a:pt x="767301" y="623183"/>
                </a:lnTo>
                <a:lnTo>
                  <a:pt x="768177" y="622325"/>
                </a:lnTo>
                <a:lnTo>
                  <a:pt x="765191" y="608788"/>
                </a:lnTo>
                <a:lnTo>
                  <a:pt x="755310" y="571500"/>
                </a:lnTo>
                <a:lnTo>
                  <a:pt x="751356" y="558514"/>
                </a:lnTo>
                <a:lnTo>
                  <a:pt x="747040" y="546100"/>
                </a:lnTo>
                <a:lnTo>
                  <a:pt x="742724" y="533685"/>
                </a:lnTo>
                <a:lnTo>
                  <a:pt x="738770" y="520700"/>
                </a:lnTo>
                <a:lnTo>
                  <a:pt x="735783" y="508301"/>
                </a:lnTo>
                <a:lnTo>
                  <a:pt x="733152" y="495444"/>
                </a:lnTo>
                <a:lnTo>
                  <a:pt x="730574" y="482514"/>
                </a:lnTo>
                <a:lnTo>
                  <a:pt x="727744" y="469900"/>
                </a:lnTo>
                <a:lnTo>
                  <a:pt x="721493" y="447216"/>
                </a:lnTo>
                <a:lnTo>
                  <a:pt x="714346" y="424448"/>
                </a:lnTo>
                <a:lnTo>
                  <a:pt x="707007" y="402181"/>
                </a:lnTo>
                <a:lnTo>
                  <a:pt x="700178" y="381000"/>
                </a:lnTo>
                <a:lnTo>
                  <a:pt x="689152" y="342900"/>
                </a:lnTo>
                <a:lnTo>
                  <a:pt x="686961" y="322909"/>
                </a:lnTo>
                <a:lnTo>
                  <a:pt x="685868" y="313062"/>
                </a:lnTo>
                <a:lnTo>
                  <a:pt x="683638" y="304800"/>
                </a:lnTo>
                <a:lnTo>
                  <a:pt x="679529" y="295334"/>
                </a:lnTo>
                <a:lnTo>
                  <a:pt x="672612" y="296333"/>
                </a:lnTo>
                <a:lnTo>
                  <a:pt x="667099" y="292100"/>
                </a:lnTo>
                <a:lnTo>
                  <a:pt x="664553" y="282130"/>
                </a:lnTo>
                <a:lnTo>
                  <a:pt x="662147" y="271863"/>
                </a:lnTo>
                <a:lnTo>
                  <a:pt x="659461" y="262189"/>
                </a:lnTo>
                <a:lnTo>
                  <a:pt x="656072" y="254000"/>
                </a:lnTo>
                <a:lnTo>
                  <a:pt x="651534" y="245637"/>
                </a:lnTo>
                <a:lnTo>
                  <a:pt x="644731" y="247287"/>
                </a:lnTo>
                <a:lnTo>
                  <a:pt x="639532" y="241300"/>
                </a:lnTo>
                <a:lnTo>
                  <a:pt x="622175" y="219063"/>
                </a:lnTo>
                <a:lnTo>
                  <a:pt x="622551" y="215756"/>
                </a:lnTo>
                <a:lnTo>
                  <a:pt x="623149" y="215696"/>
                </a:lnTo>
                <a:lnTo>
                  <a:pt x="606453" y="203200"/>
                </a:lnTo>
                <a:lnTo>
                  <a:pt x="603970" y="193026"/>
                </a:lnTo>
                <a:lnTo>
                  <a:pt x="601669" y="182421"/>
                </a:lnTo>
                <a:lnTo>
                  <a:pt x="599003" y="172680"/>
                </a:lnTo>
                <a:lnTo>
                  <a:pt x="595427" y="165100"/>
                </a:lnTo>
                <a:lnTo>
                  <a:pt x="587562" y="156828"/>
                </a:lnTo>
                <a:lnTo>
                  <a:pt x="579090" y="151569"/>
                </a:lnTo>
                <a:lnTo>
                  <a:pt x="570516" y="146724"/>
                </a:lnTo>
                <a:lnTo>
                  <a:pt x="562348" y="139700"/>
                </a:lnTo>
                <a:lnTo>
                  <a:pt x="548244" y="123133"/>
                </a:lnTo>
                <a:lnTo>
                  <a:pt x="541959" y="115887"/>
                </a:lnTo>
                <a:lnTo>
                  <a:pt x="536220" y="111022"/>
                </a:lnTo>
                <a:lnTo>
                  <a:pt x="523755" y="101600"/>
                </a:lnTo>
                <a:lnTo>
                  <a:pt x="519547" y="92229"/>
                </a:lnTo>
                <a:lnTo>
                  <a:pt x="504430" y="53940"/>
                </a:lnTo>
                <a:lnTo>
                  <a:pt x="502052" y="43628"/>
                </a:lnTo>
                <a:lnTo>
                  <a:pt x="499498" y="33726"/>
                </a:lnTo>
                <a:lnTo>
                  <a:pt x="496189" y="25400"/>
                </a:lnTo>
                <a:lnTo>
                  <a:pt x="491651" y="17037"/>
                </a:lnTo>
                <a:lnTo>
                  <a:pt x="484847" y="18687"/>
                </a:lnTo>
                <a:lnTo>
                  <a:pt x="479649" y="12700"/>
                </a:lnTo>
                <a:lnTo>
                  <a:pt x="477325" y="10023"/>
                </a:lnTo>
                <a:lnTo>
                  <a:pt x="475974" y="4233"/>
                </a:lnTo>
                <a:lnTo>
                  <a:pt x="474136" y="0"/>
                </a:lnTo>
                <a:lnTo>
                  <a:pt x="452083" y="1270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44800" y="4165600"/>
            <a:ext cx="952500" cy="1435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01950" y="4197350"/>
            <a:ext cx="838200" cy="1320800"/>
          </a:xfrm>
          <a:custGeom>
            <a:avLst/>
            <a:gdLst/>
            <a:ahLst/>
            <a:cxnLst/>
            <a:rect l="l" t="t" r="r" b="b"/>
            <a:pathLst>
              <a:path w="838200" h="1320800">
                <a:moveTo>
                  <a:pt x="452083" y="12700"/>
                </a:moveTo>
                <a:lnTo>
                  <a:pt x="438166" y="24741"/>
                </a:lnTo>
                <a:lnTo>
                  <a:pt x="424161" y="36343"/>
                </a:lnTo>
                <a:lnTo>
                  <a:pt x="396951" y="63500"/>
                </a:lnTo>
                <a:lnTo>
                  <a:pt x="384820" y="92828"/>
                </a:lnTo>
                <a:lnTo>
                  <a:pt x="380412" y="101600"/>
                </a:lnTo>
                <a:lnTo>
                  <a:pt x="373734" y="108932"/>
                </a:lnTo>
                <a:lnTo>
                  <a:pt x="366603" y="114207"/>
                </a:lnTo>
                <a:lnTo>
                  <a:pt x="359484" y="119529"/>
                </a:lnTo>
                <a:lnTo>
                  <a:pt x="352845" y="127000"/>
                </a:lnTo>
                <a:lnTo>
                  <a:pt x="339992" y="147763"/>
                </a:lnTo>
                <a:lnTo>
                  <a:pt x="327654" y="170202"/>
                </a:lnTo>
                <a:lnTo>
                  <a:pt x="315508" y="193264"/>
                </a:lnTo>
                <a:lnTo>
                  <a:pt x="303227" y="215900"/>
                </a:lnTo>
                <a:lnTo>
                  <a:pt x="297622" y="225193"/>
                </a:lnTo>
                <a:lnTo>
                  <a:pt x="291905" y="234177"/>
                </a:lnTo>
                <a:lnTo>
                  <a:pt x="286336" y="243547"/>
                </a:lnTo>
                <a:lnTo>
                  <a:pt x="281174" y="254000"/>
                </a:lnTo>
                <a:lnTo>
                  <a:pt x="275737" y="266889"/>
                </a:lnTo>
                <a:lnTo>
                  <a:pt x="270350" y="279905"/>
                </a:lnTo>
                <a:lnTo>
                  <a:pt x="264863" y="292668"/>
                </a:lnTo>
                <a:lnTo>
                  <a:pt x="259121" y="304800"/>
                </a:lnTo>
                <a:lnTo>
                  <a:pt x="255159" y="311671"/>
                </a:lnTo>
                <a:lnTo>
                  <a:pt x="250952" y="317790"/>
                </a:lnTo>
                <a:lnTo>
                  <a:pt x="246694" y="323764"/>
                </a:lnTo>
                <a:lnTo>
                  <a:pt x="242581" y="330200"/>
                </a:lnTo>
                <a:lnTo>
                  <a:pt x="235594" y="342617"/>
                </a:lnTo>
                <a:lnTo>
                  <a:pt x="228713" y="355349"/>
                </a:lnTo>
                <a:lnTo>
                  <a:pt x="221875" y="368206"/>
                </a:lnTo>
                <a:lnTo>
                  <a:pt x="215015" y="381000"/>
                </a:lnTo>
                <a:lnTo>
                  <a:pt x="211078" y="397201"/>
                </a:lnTo>
                <a:lnTo>
                  <a:pt x="207273" y="413621"/>
                </a:lnTo>
                <a:lnTo>
                  <a:pt x="203204" y="429605"/>
                </a:lnTo>
                <a:lnTo>
                  <a:pt x="198476" y="444500"/>
                </a:lnTo>
                <a:lnTo>
                  <a:pt x="187985" y="471037"/>
                </a:lnTo>
                <a:lnTo>
                  <a:pt x="176899" y="496310"/>
                </a:lnTo>
                <a:lnTo>
                  <a:pt x="165575" y="521079"/>
                </a:lnTo>
                <a:lnTo>
                  <a:pt x="154370" y="546100"/>
                </a:lnTo>
                <a:lnTo>
                  <a:pt x="148700" y="558487"/>
                </a:lnTo>
                <a:lnTo>
                  <a:pt x="142925" y="570665"/>
                </a:lnTo>
                <a:lnTo>
                  <a:pt x="137360" y="583261"/>
                </a:lnTo>
                <a:lnTo>
                  <a:pt x="132317" y="596900"/>
                </a:lnTo>
                <a:lnTo>
                  <a:pt x="120692" y="633040"/>
                </a:lnTo>
                <a:lnTo>
                  <a:pt x="115185" y="649271"/>
                </a:lnTo>
                <a:lnTo>
                  <a:pt x="108596" y="664717"/>
                </a:lnTo>
                <a:lnTo>
                  <a:pt x="93724" y="698500"/>
                </a:lnTo>
                <a:lnTo>
                  <a:pt x="92712" y="720936"/>
                </a:lnTo>
                <a:lnTo>
                  <a:pt x="90688" y="765808"/>
                </a:lnTo>
                <a:lnTo>
                  <a:pt x="80766" y="813800"/>
                </a:lnTo>
                <a:lnTo>
                  <a:pt x="76067" y="825793"/>
                </a:lnTo>
                <a:lnTo>
                  <a:pt x="71671" y="838200"/>
                </a:lnTo>
                <a:lnTo>
                  <a:pt x="62549" y="868038"/>
                </a:lnTo>
                <a:lnTo>
                  <a:pt x="60588" y="875917"/>
                </a:lnTo>
                <a:lnTo>
                  <a:pt x="60982" y="877766"/>
                </a:lnTo>
                <a:lnTo>
                  <a:pt x="58927" y="889517"/>
                </a:lnTo>
                <a:lnTo>
                  <a:pt x="49618" y="927100"/>
                </a:lnTo>
                <a:lnTo>
                  <a:pt x="44130" y="946210"/>
                </a:lnTo>
                <a:lnTo>
                  <a:pt x="38258" y="964777"/>
                </a:lnTo>
                <a:lnTo>
                  <a:pt x="32553" y="983556"/>
                </a:lnTo>
                <a:lnTo>
                  <a:pt x="27566" y="1003300"/>
                </a:lnTo>
                <a:lnTo>
                  <a:pt x="24747" y="1015933"/>
                </a:lnTo>
                <a:lnTo>
                  <a:pt x="21888" y="1028524"/>
                </a:lnTo>
                <a:lnTo>
                  <a:pt x="19111" y="1041203"/>
                </a:lnTo>
                <a:lnTo>
                  <a:pt x="16539" y="1054100"/>
                </a:lnTo>
                <a:lnTo>
                  <a:pt x="15078" y="1063563"/>
                </a:lnTo>
                <a:lnTo>
                  <a:pt x="13899" y="1073278"/>
                </a:lnTo>
                <a:lnTo>
                  <a:pt x="12662" y="1082928"/>
                </a:lnTo>
                <a:lnTo>
                  <a:pt x="11026" y="1092200"/>
                </a:lnTo>
                <a:lnTo>
                  <a:pt x="8570" y="1102126"/>
                </a:lnTo>
                <a:lnTo>
                  <a:pt x="5780" y="1111606"/>
                </a:lnTo>
                <a:lnTo>
                  <a:pt x="2856" y="1120909"/>
                </a:lnTo>
                <a:lnTo>
                  <a:pt x="0" y="1130300"/>
                </a:lnTo>
                <a:lnTo>
                  <a:pt x="344" y="1153714"/>
                </a:lnTo>
                <a:lnTo>
                  <a:pt x="0" y="1177923"/>
                </a:lnTo>
                <a:lnTo>
                  <a:pt x="1033" y="1200545"/>
                </a:lnTo>
                <a:lnTo>
                  <a:pt x="48949" y="1244370"/>
                </a:lnTo>
                <a:lnTo>
                  <a:pt x="93724" y="1257300"/>
                </a:lnTo>
                <a:lnTo>
                  <a:pt x="121301" y="1263433"/>
                </a:lnTo>
                <a:lnTo>
                  <a:pt x="135092" y="1266449"/>
                </a:lnTo>
                <a:lnTo>
                  <a:pt x="173703" y="1279034"/>
                </a:lnTo>
                <a:lnTo>
                  <a:pt x="192926" y="1289583"/>
                </a:lnTo>
                <a:lnTo>
                  <a:pt x="198412" y="1293053"/>
                </a:lnTo>
                <a:lnTo>
                  <a:pt x="203989" y="1295400"/>
                </a:lnTo>
                <a:lnTo>
                  <a:pt x="234269" y="1302700"/>
                </a:lnTo>
                <a:lnTo>
                  <a:pt x="264596" y="1308944"/>
                </a:lnTo>
                <a:lnTo>
                  <a:pt x="294942" y="1314766"/>
                </a:lnTo>
                <a:lnTo>
                  <a:pt x="325280" y="1320800"/>
                </a:lnTo>
                <a:lnTo>
                  <a:pt x="375458" y="1318701"/>
                </a:lnTo>
                <a:lnTo>
                  <a:pt x="425649" y="1317288"/>
                </a:lnTo>
                <a:lnTo>
                  <a:pt x="475848" y="1316268"/>
                </a:lnTo>
                <a:lnTo>
                  <a:pt x="526048" y="1315346"/>
                </a:lnTo>
                <a:lnTo>
                  <a:pt x="576245" y="1314228"/>
                </a:lnTo>
                <a:lnTo>
                  <a:pt x="626433" y="1312620"/>
                </a:lnTo>
                <a:lnTo>
                  <a:pt x="676606" y="1310227"/>
                </a:lnTo>
                <a:lnTo>
                  <a:pt x="726759" y="1306756"/>
                </a:lnTo>
                <a:lnTo>
                  <a:pt x="776886" y="1301912"/>
                </a:lnTo>
                <a:lnTo>
                  <a:pt x="826982" y="1295400"/>
                </a:lnTo>
                <a:lnTo>
                  <a:pt x="838008" y="1244600"/>
                </a:lnTo>
                <a:lnTo>
                  <a:pt x="837909" y="1219144"/>
                </a:lnTo>
                <a:lnTo>
                  <a:pt x="836362" y="1193759"/>
                </a:lnTo>
                <a:lnTo>
                  <a:pt x="834260" y="1168394"/>
                </a:lnTo>
                <a:lnTo>
                  <a:pt x="832495" y="1143000"/>
                </a:lnTo>
                <a:lnTo>
                  <a:pt x="831178" y="1114405"/>
                </a:lnTo>
                <a:lnTo>
                  <a:pt x="829982" y="1085775"/>
                </a:lnTo>
                <a:lnTo>
                  <a:pt x="828665" y="1057182"/>
                </a:lnTo>
                <a:lnTo>
                  <a:pt x="824581" y="998181"/>
                </a:lnTo>
                <a:lnTo>
                  <a:pt x="820269" y="948068"/>
                </a:lnTo>
                <a:lnTo>
                  <a:pt x="815178" y="893822"/>
                </a:lnTo>
                <a:lnTo>
                  <a:pt x="810442" y="850900"/>
                </a:lnTo>
                <a:lnTo>
                  <a:pt x="805447" y="812358"/>
                </a:lnTo>
                <a:lnTo>
                  <a:pt x="799416" y="774700"/>
                </a:lnTo>
                <a:lnTo>
                  <a:pt x="790984" y="746351"/>
                </a:lnTo>
                <a:lnTo>
                  <a:pt x="788389" y="736600"/>
                </a:lnTo>
                <a:lnTo>
                  <a:pt x="786797" y="727279"/>
                </a:lnTo>
                <a:lnTo>
                  <a:pt x="785632" y="717550"/>
                </a:lnTo>
                <a:lnTo>
                  <a:pt x="784468" y="707821"/>
                </a:lnTo>
                <a:lnTo>
                  <a:pt x="782876" y="698500"/>
                </a:lnTo>
                <a:lnTo>
                  <a:pt x="780320" y="688707"/>
                </a:lnTo>
                <a:lnTo>
                  <a:pt x="777363" y="679450"/>
                </a:lnTo>
                <a:lnTo>
                  <a:pt x="774406" y="670193"/>
                </a:lnTo>
                <a:lnTo>
                  <a:pt x="771849" y="660400"/>
                </a:lnTo>
                <a:lnTo>
                  <a:pt x="766103" y="631149"/>
                </a:lnTo>
                <a:lnTo>
                  <a:pt x="765598" y="622434"/>
                </a:lnTo>
                <a:lnTo>
                  <a:pt x="767301" y="623183"/>
                </a:lnTo>
                <a:lnTo>
                  <a:pt x="768177" y="622325"/>
                </a:lnTo>
                <a:lnTo>
                  <a:pt x="765191" y="608788"/>
                </a:lnTo>
                <a:lnTo>
                  <a:pt x="755310" y="571500"/>
                </a:lnTo>
                <a:lnTo>
                  <a:pt x="751356" y="558514"/>
                </a:lnTo>
                <a:lnTo>
                  <a:pt x="747040" y="546100"/>
                </a:lnTo>
                <a:lnTo>
                  <a:pt x="742724" y="533685"/>
                </a:lnTo>
                <a:lnTo>
                  <a:pt x="738770" y="520700"/>
                </a:lnTo>
                <a:lnTo>
                  <a:pt x="735783" y="508301"/>
                </a:lnTo>
                <a:lnTo>
                  <a:pt x="733153" y="495444"/>
                </a:lnTo>
                <a:lnTo>
                  <a:pt x="730575" y="482514"/>
                </a:lnTo>
                <a:lnTo>
                  <a:pt x="727744" y="469900"/>
                </a:lnTo>
                <a:lnTo>
                  <a:pt x="721493" y="447216"/>
                </a:lnTo>
                <a:lnTo>
                  <a:pt x="714346" y="424448"/>
                </a:lnTo>
                <a:lnTo>
                  <a:pt x="707007" y="402181"/>
                </a:lnTo>
                <a:lnTo>
                  <a:pt x="700178" y="381000"/>
                </a:lnTo>
                <a:lnTo>
                  <a:pt x="689151" y="342900"/>
                </a:lnTo>
                <a:lnTo>
                  <a:pt x="686961" y="322909"/>
                </a:lnTo>
                <a:lnTo>
                  <a:pt x="685868" y="313062"/>
                </a:lnTo>
                <a:lnTo>
                  <a:pt x="683638" y="304800"/>
                </a:lnTo>
                <a:lnTo>
                  <a:pt x="679529" y="295334"/>
                </a:lnTo>
                <a:lnTo>
                  <a:pt x="672612" y="296333"/>
                </a:lnTo>
                <a:lnTo>
                  <a:pt x="667098" y="292100"/>
                </a:lnTo>
                <a:lnTo>
                  <a:pt x="664552" y="282130"/>
                </a:lnTo>
                <a:lnTo>
                  <a:pt x="662147" y="271863"/>
                </a:lnTo>
                <a:lnTo>
                  <a:pt x="659461" y="262189"/>
                </a:lnTo>
                <a:lnTo>
                  <a:pt x="656072" y="254000"/>
                </a:lnTo>
                <a:lnTo>
                  <a:pt x="651534" y="245637"/>
                </a:lnTo>
                <a:lnTo>
                  <a:pt x="644730" y="247287"/>
                </a:lnTo>
                <a:lnTo>
                  <a:pt x="639533" y="241300"/>
                </a:lnTo>
                <a:lnTo>
                  <a:pt x="622175" y="219063"/>
                </a:lnTo>
                <a:lnTo>
                  <a:pt x="622552" y="215756"/>
                </a:lnTo>
                <a:lnTo>
                  <a:pt x="623149" y="215696"/>
                </a:lnTo>
                <a:lnTo>
                  <a:pt x="606453" y="203200"/>
                </a:lnTo>
                <a:lnTo>
                  <a:pt x="603970" y="193026"/>
                </a:lnTo>
                <a:lnTo>
                  <a:pt x="601669" y="182421"/>
                </a:lnTo>
                <a:lnTo>
                  <a:pt x="599003" y="172680"/>
                </a:lnTo>
                <a:lnTo>
                  <a:pt x="595427" y="165100"/>
                </a:lnTo>
                <a:lnTo>
                  <a:pt x="587562" y="156828"/>
                </a:lnTo>
                <a:lnTo>
                  <a:pt x="579089" y="151569"/>
                </a:lnTo>
                <a:lnTo>
                  <a:pt x="570515" y="146724"/>
                </a:lnTo>
                <a:lnTo>
                  <a:pt x="562347" y="139700"/>
                </a:lnTo>
                <a:lnTo>
                  <a:pt x="548243" y="123133"/>
                </a:lnTo>
                <a:lnTo>
                  <a:pt x="541958" y="115887"/>
                </a:lnTo>
                <a:lnTo>
                  <a:pt x="536220" y="111022"/>
                </a:lnTo>
                <a:lnTo>
                  <a:pt x="523755" y="101600"/>
                </a:lnTo>
                <a:lnTo>
                  <a:pt x="519547" y="92229"/>
                </a:lnTo>
                <a:lnTo>
                  <a:pt x="504431" y="53940"/>
                </a:lnTo>
                <a:lnTo>
                  <a:pt x="502052" y="43628"/>
                </a:lnTo>
                <a:lnTo>
                  <a:pt x="499498" y="33726"/>
                </a:lnTo>
                <a:lnTo>
                  <a:pt x="496189" y="25400"/>
                </a:lnTo>
                <a:lnTo>
                  <a:pt x="491651" y="17037"/>
                </a:lnTo>
                <a:lnTo>
                  <a:pt x="484847" y="18687"/>
                </a:lnTo>
                <a:lnTo>
                  <a:pt x="479649" y="12700"/>
                </a:lnTo>
                <a:lnTo>
                  <a:pt x="477325" y="10023"/>
                </a:lnTo>
                <a:lnTo>
                  <a:pt x="475974" y="4233"/>
                </a:lnTo>
                <a:lnTo>
                  <a:pt x="474136" y="0"/>
                </a:lnTo>
                <a:lnTo>
                  <a:pt x="452083" y="1270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35400" y="4165600"/>
            <a:ext cx="952500" cy="1435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197350"/>
            <a:ext cx="838200" cy="1320800"/>
          </a:xfrm>
          <a:custGeom>
            <a:avLst/>
            <a:gdLst/>
            <a:ahLst/>
            <a:cxnLst/>
            <a:rect l="l" t="t" r="r" b="b"/>
            <a:pathLst>
              <a:path w="838200" h="1320800">
                <a:moveTo>
                  <a:pt x="452083" y="12700"/>
                </a:moveTo>
                <a:lnTo>
                  <a:pt x="438167" y="24741"/>
                </a:lnTo>
                <a:lnTo>
                  <a:pt x="424161" y="36343"/>
                </a:lnTo>
                <a:lnTo>
                  <a:pt x="396951" y="63500"/>
                </a:lnTo>
                <a:lnTo>
                  <a:pt x="384820" y="92828"/>
                </a:lnTo>
                <a:lnTo>
                  <a:pt x="380412" y="101600"/>
                </a:lnTo>
                <a:lnTo>
                  <a:pt x="373735" y="108932"/>
                </a:lnTo>
                <a:lnTo>
                  <a:pt x="366603" y="114207"/>
                </a:lnTo>
                <a:lnTo>
                  <a:pt x="359485" y="119529"/>
                </a:lnTo>
                <a:lnTo>
                  <a:pt x="352845" y="127000"/>
                </a:lnTo>
                <a:lnTo>
                  <a:pt x="339992" y="147763"/>
                </a:lnTo>
                <a:lnTo>
                  <a:pt x="327654" y="170202"/>
                </a:lnTo>
                <a:lnTo>
                  <a:pt x="315507" y="193264"/>
                </a:lnTo>
                <a:lnTo>
                  <a:pt x="303226" y="215900"/>
                </a:lnTo>
                <a:lnTo>
                  <a:pt x="297622" y="225193"/>
                </a:lnTo>
                <a:lnTo>
                  <a:pt x="291905" y="234177"/>
                </a:lnTo>
                <a:lnTo>
                  <a:pt x="286336" y="243547"/>
                </a:lnTo>
                <a:lnTo>
                  <a:pt x="281174" y="254000"/>
                </a:lnTo>
                <a:lnTo>
                  <a:pt x="275737" y="266889"/>
                </a:lnTo>
                <a:lnTo>
                  <a:pt x="270351" y="279905"/>
                </a:lnTo>
                <a:lnTo>
                  <a:pt x="264863" y="292668"/>
                </a:lnTo>
                <a:lnTo>
                  <a:pt x="259121" y="304800"/>
                </a:lnTo>
                <a:lnTo>
                  <a:pt x="255159" y="311671"/>
                </a:lnTo>
                <a:lnTo>
                  <a:pt x="250952" y="317790"/>
                </a:lnTo>
                <a:lnTo>
                  <a:pt x="246694" y="323764"/>
                </a:lnTo>
                <a:lnTo>
                  <a:pt x="242581" y="330200"/>
                </a:lnTo>
                <a:lnTo>
                  <a:pt x="235594" y="342617"/>
                </a:lnTo>
                <a:lnTo>
                  <a:pt x="228713" y="355349"/>
                </a:lnTo>
                <a:lnTo>
                  <a:pt x="221875" y="368206"/>
                </a:lnTo>
                <a:lnTo>
                  <a:pt x="215015" y="381000"/>
                </a:lnTo>
                <a:lnTo>
                  <a:pt x="211078" y="397201"/>
                </a:lnTo>
                <a:lnTo>
                  <a:pt x="207273" y="413621"/>
                </a:lnTo>
                <a:lnTo>
                  <a:pt x="203204" y="429605"/>
                </a:lnTo>
                <a:lnTo>
                  <a:pt x="198475" y="444500"/>
                </a:lnTo>
                <a:lnTo>
                  <a:pt x="187986" y="471037"/>
                </a:lnTo>
                <a:lnTo>
                  <a:pt x="176900" y="496310"/>
                </a:lnTo>
                <a:lnTo>
                  <a:pt x="165575" y="521079"/>
                </a:lnTo>
                <a:lnTo>
                  <a:pt x="154370" y="546100"/>
                </a:lnTo>
                <a:lnTo>
                  <a:pt x="148700" y="558487"/>
                </a:lnTo>
                <a:lnTo>
                  <a:pt x="142926" y="570665"/>
                </a:lnTo>
                <a:lnTo>
                  <a:pt x="137360" y="583261"/>
                </a:lnTo>
                <a:lnTo>
                  <a:pt x="132317" y="596900"/>
                </a:lnTo>
                <a:lnTo>
                  <a:pt x="120693" y="633040"/>
                </a:lnTo>
                <a:lnTo>
                  <a:pt x="115186" y="649271"/>
                </a:lnTo>
                <a:lnTo>
                  <a:pt x="108596" y="664717"/>
                </a:lnTo>
                <a:lnTo>
                  <a:pt x="93724" y="698500"/>
                </a:lnTo>
                <a:lnTo>
                  <a:pt x="92712" y="720936"/>
                </a:lnTo>
                <a:lnTo>
                  <a:pt x="90688" y="765808"/>
                </a:lnTo>
                <a:lnTo>
                  <a:pt x="80767" y="813800"/>
                </a:lnTo>
                <a:lnTo>
                  <a:pt x="76067" y="825793"/>
                </a:lnTo>
                <a:lnTo>
                  <a:pt x="71671" y="838200"/>
                </a:lnTo>
                <a:lnTo>
                  <a:pt x="62549" y="868038"/>
                </a:lnTo>
                <a:lnTo>
                  <a:pt x="60588" y="875917"/>
                </a:lnTo>
                <a:lnTo>
                  <a:pt x="60982" y="877766"/>
                </a:lnTo>
                <a:lnTo>
                  <a:pt x="58927" y="889517"/>
                </a:lnTo>
                <a:lnTo>
                  <a:pt x="49619" y="927100"/>
                </a:lnTo>
                <a:lnTo>
                  <a:pt x="44130" y="946210"/>
                </a:lnTo>
                <a:lnTo>
                  <a:pt x="38258" y="964777"/>
                </a:lnTo>
                <a:lnTo>
                  <a:pt x="32553" y="983556"/>
                </a:lnTo>
                <a:lnTo>
                  <a:pt x="27566" y="1003300"/>
                </a:lnTo>
                <a:lnTo>
                  <a:pt x="24748" y="1015933"/>
                </a:lnTo>
                <a:lnTo>
                  <a:pt x="21888" y="1028524"/>
                </a:lnTo>
                <a:lnTo>
                  <a:pt x="19111" y="1041203"/>
                </a:lnTo>
                <a:lnTo>
                  <a:pt x="16539" y="1054100"/>
                </a:lnTo>
                <a:lnTo>
                  <a:pt x="15078" y="1063563"/>
                </a:lnTo>
                <a:lnTo>
                  <a:pt x="13899" y="1073278"/>
                </a:lnTo>
                <a:lnTo>
                  <a:pt x="12662" y="1082928"/>
                </a:lnTo>
                <a:lnTo>
                  <a:pt x="11026" y="1092200"/>
                </a:lnTo>
                <a:lnTo>
                  <a:pt x="8570" y="1102126"/>
                </a:lnTo>
                <a:lnTo>
                  <a:pt x="5780" y="1111606"/>
                </a:lnTo>
                <a:lnTo>
                  <a:pt x="2857" y="1120909"/>
                </a:lnTo>
                <a:lnTo>
                  <a:pt x="0" y="1130300"/>
                </a:lnTo>
                <a:lnTo>
                  <a:pt x="344" y="1153714"/>
                </a:lnTo>
                <a:lnTo>
                  <a:pt x="0" y="1177923"/>
                </a:lnTo>
                <a:lnTo>
                  <a:pt x="1033" y="1200545"/>
                </a:lnTo>
                <a:lnTo>
                  <a:pt x="48949" y="1244370"/>
                </a:lnTo>
                <a:lnTo>
                  <a:pt x="93724" y="1257300"/>
                </a:lnTo>
                <a:lnTo>
                  <a:pt x="121301" y="1263433"/>
                </a:lnTo>
                <a:lnTo>
                  <a:pt x="135092" y="1266449"/>
                </a:lnTo>
                <a:lnTo>
                  <a:pt x="173703" y="1279034"/>
                </a:lnTo>
                <a:lnTo>
                  <a:pt x="192926" y="1289583"/>
                </a:lnTo>
                <a:lnTo>
                  <a:pt x="198412" y="1293053"/>
                </a:lnTo>
                <a:lnTo>
                  <a:pt x="203989" y="1295400"/>
                </a:lnTo>
                <a:lnTo>
                  <a:pt x="234269" y="1302700"/>
                </a:lnTo>
                <a:lnTo>
                  <a:pt x="264596" y="1308944"/>
                </a:lnTo>
                <a:lnTo>
                  <a:pt x="294942" y="1314766"/>
                </a:lnTo>
                <a:lnTo>
                  <a:pt x="325279" y="1320800"/>
                </a:lnTo>
                <a:lnTo>
                  <a:pt x="375457" y="1318701"/>
                </a:lnTo>
                <a:lnTo>
                  <a:pt x="425649" y="1317288"/>
                </a:lnTo>
                <a:lnTo>
                  <a:pt x="475848" y="1316268"/>
                </a:lnTo>
                <a:lnTo>
                  <a:pt x="526048" y="1315346"/>
                </a:lnTo>
                <a:lnTo>
                  <a:pt x="576245" y="1314228"/>
                </a:lnTo>
                <a:lnTo>
                  <a:pt x="626433" y="1312620"/>
                </a:lnTo>
                <a:lnTo>
                  <a:pt x="676606" y="1310227"/>
                </a:lnTo>
                <a:lnTo>
                  <a:pt x="726759" y="1306756"/>
                </a:lnTo>
                <a:lnTo>
                  <a:pt x="776886" y="1301912"/>
                </a:lnTo>
                <a:lnTo>
                  <a:pt x="826982" y="1295400"/>
                </a:lnTo>
                <a:lnTo>
                  <a:pt x="838008" y="1244600"/>
                </a:lnTo>
                <a:lnTo>
                  <a:pt x="837909" y="1219144"/>
                </a:lnTo>
                <a:lnTo>
                  <a:pt x="836362" y="1193759"/>
                </a:lnTo>
                <a:lnTo>
                  <a:pt x="834260" y="1168394"/>
                </a:lnTo>
                <a:lnTo>
                  <a:pt x="832495" y="1143000"/>
                </a:lnTo>
                <a:lnTo>
                  <a:pt x="831178" y="1114405"/>
                </a:lnTo>
                <a:lnTo>
                  <a:pt x="829982" y="1085775"/>
                </a:lnTo>
                <a:lnTo>
                  <a:pt x="828665" y="1057182"/>
                </a:lnTo>
                <a:lnTo>
                  <a:pt x="824581" y="998181"/>
                </a:lnTo>
                <a:lnTo>
                  <a:pt x="820269" y="948068"/>
                </a:lnTo>
                <a:lnTo>
                  <a:pt x="815178" y="893822"/>
                </a:lnTo>
                <a:lnTo>
                  <a:pt x="810442" y="850900"/>
                </a:lnTo>
                <a:lnTo>
                  <a:pt x="805447" y="812358"/>
                </a:lnTo>
                <a:lnTo>
                  <a:pt x="799416" y="774700"/>
                </a:lnTo>
                <a:lnTo>
                  <a:pt x="790984" y="746351"/>
                </a:lnTo>
                <a:lnTo>
                  <a:pt x="788389" y="736600"/>
                </a:lnTo>
                <a:lnTo>
                  <a:pt x="786797" y="727279"/>
                </a:lnTo>
                <a:lnTo>
                  <a:pt x="785633" y="717550"/>
                </a:lnTo>
                <a:lnTo>
                  <a:pt x="784469" y="707821"/>
                </a:lnTo>
                <a:lnTo>
                  <a:pt x="782876" y="698500"/>
                </a:lnTo>
                <a:lnTo>
                  <a:pt x="780320" y="688707"/>
                </a:lnTo>
                <a:lnTo>
                  <a:pt x="777363" y="679450"/>
                </a:lnTo>
                <a:lnTo>
                  <a:pt x="774406" y="670193"/>
                </a:lnTo>
                <a:lnTo>
                  <a:pt x="771849" y="660400"/>
                </a:lnTo>
                <a:lnTo>
                  <a:pt x="766103" y="631149"/>
                </a:lnTo>
                <a:lnTo>
                  <a:pt x="765598" y="622434"/>
                </a:lnTo>
                <a:lnTo>
                  <a:pt x="767301" y="623183"/>
                </a:lnTo>
                <a:lnTo>
                  <a:pt x="768177" y="622325"/>
                </a:lnTo>
                <a:lnTo>
                  <a:pt x="765191" y="608788"/>
                </a:lnTo>
                <a:lnTo>
                  <a:pt x="755310" y="571500"/>
                </a:lnTo>
                <a:lnTo>
                  <a:pt x="751356" y="558514"/>
                </a:lnTo>
                <a:lnTo>
                  <a:pt x="747040" y="546100"/>
                </a:lnTo>
                <a:lnTo>
                  <a:pt x="742724" y="533685"/>
                </a:lnTo>
                <a:lnTo>
                  <a:pt x="738770" y="520700"/>
                </a:lnTo>
                <a:lnTo>
                  <a:pt x="735783" y="508301"/>
                </a:lnTo>
                <a:lnTo>
                  <a:pt x="733153" y="495444"/>
                </a:lnTo>
                <a:lnTo>
                  <a:pt x="730575" y="482514"/>
                </a:lnTo>
                <a:lnTo>
                  <a:pt x="727744" y="469900"/>
                </a:lnTo>
                <a:lnTo>
                  <a:pt x="721493" y="447216"/>
                </a:lnTo>
                <a:lnTo>
                  <a:pt x="714346" y="424448"/>
                </a:lnTo>
                <a:lnTo>
                  <a:pt x="707007" y="402181"/>
                </a:lnTo>
                <a:lnTo>
                  <a:pt x="700178" y="381000"/>
                </a:lnTo>
                <a:lnTo>
                  <a:pt x="689151" y="342900"/>
                </a:lnTo>
                <a:lnTo>
                  <a:pt x="686961" y="322909"/>
                </a:lnTo>
                <a:lnTo>
                  <a:pt x="685868" y="313062"/>
                </a:lnTo>
                <a:lnTo>
                  <a:pt x="683638" y="304800"/>
                </a:lnTo>
                <a:lnTo>
                  <a:pt x="679529" y="295334"/>
                </a:lnTo>
                <a:lnTo>
                  <a:pt x="672612" y="296333"/>
                </a:lnTo>
                <a:lnTo>
                  <a:pt x="667098" y="292100"/>
                </a:lnTo>
                <a:lnTo>
                  <a:pt x="664552" y="282130"/>
                </a:lnTo>
                <a:lnTo>
                  <a:pt x="662147" y="271863"/>
                </a:lnTo>
                <a:lnTo>
                  <a:pt x="659461" y="262189"/>
                </a:lnTo>
                <a:lnTo>
                  <a:pt x="656072" y="254000"/>
                </a:lnTo>
                <a:lnTo>
                  <a:pt x="651534" y="245637"/>
                </a:lnTo>
                <a:lnTo>
                  <a:pt x="644730" y="247287"/>
                </a:lnTo>
                <a:lnTo>
                  <a:pt x="639533" y="241300"/>
                </a:lnTo>
                <a:lnTo>
                  <a:pt x="622175" y="219063"/>
                </a:lnTo>
                <a:lnTo>
                  <a:pt x="622552" y="215756"/>
                </a:lnTo>
                <a:lnTo>
                  <a:pt x="623149" y="215696"/>
                </a:lnTo>
                <a:lnTo>
                  <a:pt x="606453" y="203200"/>
                </a:lnTo>
                <a:lnTo>
                  <a:pt x="603970" y="193026"/>
                </a:lnTo>
                <a:lnTo>
                  <a:pt x="601669" y="182421"/>
                </a:lnTo>
                <a:lnTo>
                  <a:pt x="599004" y="172680"/>
                </a:lnTo>
                <a:lnTo>
                  <a:pt x="595427" y="165100"/>
                </a:lnTo>
                <a:lnTo>
                  <a:pt x="587562" y="156828"/>
                </a:lnTo>
                <a:lnTo>
                  <a:pt x="579090" y="151569"/>
                </a:lnTo>
                <a:lnTo>
                  <a:pt x="570516" y="146724"/>
                </a:lnTo>
                <a:lnTo>
                  <a:pt x="562347" y="139700"/>
                </a:lnTo>
                <a:lnTo>
                  <a:pt x="548243" y="123133"/>
                </a:lnTo>
                <a:lnTo>
                  <a:pt x="541959" y="115887"/>
                </a:lnTo>
                <a:lnTo>
                  <a:pt x="536220" y="111022"/>
                </a:lnTo>
                <a:lnTo>
                  <a:pt x="523755" y="101600"/>
                </a:lnTo>
                <a:lnTo>
                  <a:pt x="519547" y="92229"/>
                </a:lnTo>
                <a:lnTo>
                  <a:pt x="504431" y="53940"/>
                </a:lnTo>
                <a:lnTo>
                  <a:pt x="502052" y="43628"/>
                </a:lnTo>
                <a:lnTo>
                  <a:pt x="499498" y="33726"/>
                </a:lnTo>
                <a:lnTo>
                  <a:pt x="496189" y="25400"/>
                </a:lnTo>
                <a:lnTo>
                  <a:pt x="491651" y="17037"/>
                </a:lnTo>
                <a:lnTo>
                  <a:pt x="484847" y="18687"/>
                </a:lnTo>
                <a:lnTo>
                  <a:pt x="479649" y="12700"/>
                </a:lnTo>
                <a:lnTo>
                  <a:pt x="477325" y="10023"/>
                </a:lnTo>
                <a:lnTo>
                  <a:pt x="475974" y="4233"/>
                </a:lnTo>
                <a:lnTo>
                  <a:pt x="474136" y="0"/>
                </a:lnTo>
                <a:lnTo>
                  <a:pt x="452083" y="1270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77760" y="4668520"/>
            <a:ext cx="7607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2000" spc="20" dirty="0">
                <a:solidFill>
                  <a:srgbClr val="000090"/>
                </a:solidFill>
                <a:latin typeface="Times New Roman"/>
                <a:cs typeface="Times New Roman"/>
              </a:rPr>
              <a:t>s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ub</a:t>
            </a:r>
            <a:r>
              <a:rPr sz="2000" spc="40" dirty="0">
                <a:solidFill>
                  <a:srgbClr val="000090"/>
                </a:solidFill>
                <a:latin typeface="Times New Roman"/>
                <a:cs typeface="Times New Roman"/>
              </a:rPr>
              <a:t>t</a:t>
            </a:r>
            <a:r>
              <a:rPr sz="2000" spc="30" dirty="0">
                <a:solidFill>
                  <a:srgbClr val="000090"/>
                </a:solidFill>
                <a:latin typeface="Times New Roman"/>
                <a:cs typeface="Times New Roman"/>
              </a:rPr>
              <a:t>r</a:t>
            </a:r>
            <a:r>
              <a:rPr sz="2000" spc="10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  <a:p>
            <a:pPr marR="15875" algn="ctr">
              <a:lnSpc>
                <a:spcPct val="100000"/>
              </a:lnSpc>
            </a:pP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20760" y="4668520"/>
            <a:ext cx="7607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2000" spc="20" dirty="0">
                <a:solidFill>
                  <a:srgbClr val="000090"/>
                </a:solidFill>
                <a:latin typeface="Times New Roman"/>
                <a:cs typeface="Times New Roman"/>
              </a:rPr>
              <a:t>s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ub</a:t>
            </a:r>
            <a:r>
              <a:rPr sz="2000" spc="40" dirty="0">
                <a:solidFill>
                  <a:srgbClr val="000090"/>
                </a:solidFill>
                <a:latin typeface="Times New Roman"/>
                <a:cs typeface="Times New Roman"/>
              </a:rPr>
              <a:t>t</a:t>
            </a:r>
            <a:r>
              <a:rPr sz="2000" spc="30" dirty="0">
                <a:solidFill>
                  <a:srgbClr val="000090"/>
                </a:solidFill>
                <a:latin typeface="Times New Roman"/>
                <a:cs typeface="Times New Roman"/>
              </a:rPr>
              <a:t>r</a:t>
            </a:r>
            <a:r>
              <a:rPr sz="2000" spc="10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  <a:p>
            <a:pPr marR="15875" algn="ctr">
              <a:lnSpc>
                <a:spcPct val="100000"/>
              </a:lnSpc>
            </a:pP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987560" y="4668520"/>
            <a:ext cx="17513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  <a:tabLst>
                <a:tab pos="989965" algn="l"/>
              </a:tabLst>
            </a:pPr>
            <a:r>
              <a:rPr sz="2000" spc="20" dirty="0">
                <a:solidFill>
                  <a:srgbClr val="000090"/>
                </a:solidFill>
                <a:latin typeface="Times New Roman"/>
                <a:cs typeface="Times New Roman"/>
              </a:rPr>
              <a:t>s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ub</a:t>
            </a:r>
            <a:r>
              <a:rPr sz="2000" spc="40" dirty="0">
                <a:solidFill>
                  <a:srgbClr val="000090"/>
                </a:solidFill>
                <a:latin typeface="Times New Roman"/>
                <a:cs typeface="Times New Roman"/>
              </a:rPr>
              <a:t>t</a:t>
            </a:r>
            <a:r>
              <a:rPr sz="2000" spc="30" dirty="0">
                <a:solidFill>
                  <a:srgbClr val="000090"/>
                </a:solidFill>
                <a:latin typeface="Times New Roman"/>
                <a:cs typeface="Times New Roman"/>
              </a:rPr>
              <a:t>r</a:t>
            </a:r>
            <a:r>
              <a:rPr sz="2000" spc="10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e	</a:t>
            </a:r>
            <a:r>
              <a:rPr sz="2000" spc="20" dirty="0">
                <a:solidFill>
                  <a:srgbClr val="000090"/>
                </a:solidFill>
                <a:latin typeface="Times New Roman"/>
                <a:cs typeface="Times New Roman"/>
              </a:rPr>
              <a:t>s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ub</a:t>
            </a:r>
            <a:r>
              <a:rPr sz="2000" spc="40" dirty="0">
                <a:solidFill>
                  <a:srgbClr val="000090"/>
                </a:solidFill>
                <a:latin typeface="Times New Roman"/>
                <a:cs typeface="Times New Roman"/>
              </a:rPr>
              <a:t>t</a:t>
            </a:r>
            <a:r>
              <a:rPr sz="2000" spc="30" dirty="0">
                <a:solidFill>
                  <a:srgbClr val="000090"/>
                </a:solidFill>
                <a:latin typeface="Times New Roman"/>
                <a:cs typeface="Times New Roman"/>
              </a:rPr>
              <a:t>r</a:t>
            </a:r>
            <a:r>
              <a:rPr sz="2000" spc="10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  <a:p>
            <a:pPr marR="15875" algn="ctr">
              <a:lnSpc>
                <a:spcPct val="100000"/>
              </a:lnSpc>
              <a:tabLst>
                <a:tab pos="989965" algn="l"/>
              </a:tabLst>
            </a:pP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3	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58239" y="3296920"/>
            <a:ext cx="427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latin typeface="Times New Roman"/>
                <a:cs typeface="Times New Roman"/>
              </a:rPr>
              <a:t>l</a:t>
            </a:r>
            <a:r>
              <a:rPr sz="2400" spc="3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ft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977640" y="3296920"/>
            <a:ext cx="593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30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ght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35400" y="1955800"/>
            <a:ext cx="1638300" cy="156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92550" y="1987550"/>
            <a:ext cx="1524000" cy="1447800"/>
          </a:xfrm>
          <a:custGeom>
            <a:avLst/>
            <a:gdLst/>
            <a:ahLst/>
            <a:cxnLst/>
            <a:rect l="l" t="t" r="r" b="b"/>
            <a:pathLst>
              <a:path w="1524000" h="1447800">
                <a:moveTo>
                  <a:pt x="0" y="0"/>
                </a:moveTo>
                <a:lnTo>
                  <a:pt x="1524000" y="0"/>
                </a:lnTo>
                <a:lnTo>
                  <a:pt x="15240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92550" y="1987550"/>
            <a:ext cx="1524000" cy="1447800"/>
          </a:xfrm>
          <a:custGeom>
            <a:avLst/>
            <a:gdLst/>
            <a:ahLst/>
            <a:cxnLst/>
            <a:rect l="l" t="t" r="r" b="b"/>
            <a:pathLst>
              <a:path w="1524000" h="1447800">
                <a:moveTo>
                  <a:pt x="0" y="0"/>
                </a:moveTo>
                <a:lnTo>
                  <a:pt x="1524000" y="0"/>
                </a:lnTo>
                <a:lnTo>
                  <a:pt x="15240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25600" y="4165600"/>
            <a:ext cx="1638300" cy="156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2750" y="4197350"/>
            <a:ext cx="1524000" cy="1447800"/>
          </a:xfrm>
          <a:custGeom>
            <a:avLst/>
            <a:gdLst/>
            <a:ahLst/>
            <a:cxnLst/>
            <a:rect l="l" t="t" r="r" b="b"/>
            <a:pathLst>
              <a:path w="1524000" h="1447800">
                <a:moveTo>
                  <a:pt x="0" y="0"/>
                </a:moveTo>
                <a:lnTo>
                  <a:pt x="1524000" y="0"/>
                </a:lnTo>
                <a:lnTo>
                  <a:pt x="15240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2750" y="4197350"/>
            <a:ext cx="1524000" cy="1447800"/>
          </a:xfrm>
          <a:custGeom>
            <a:avLst/>
            <a:gdLst/>
            <a:ahLst/>
            <a:cxnLst/>
            <a:rect l="l" t="t" r="r" b="b"/>
            <a:pathLst>
              <a:path w="1524000" h="1447800">
                <a:moveTo>
                  <a:pt x="0" y="0"/>
                </a:moveTo>
                <a:lnTo>
                  <a:pt x="1524000" y="0"/>
                </a:lnTo>
                <a:lnTo>
                  <a:pt x="15240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35400" y="4165600"/>
            <a:ext cx="1638300" cy="156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92550" y="4197350"/>
            <a:ext cx="1524000" cy="1447800"/>
          </a:xfrm>
          <a:custGeom>
            <a:avLst/>
            <a:gdLst/>
            <a:ahLst/>
            <a:cxnLst/>
            <a:rect l="l" t="t" r="r" b="b"/>
            <a:pathLst>
              <a:path w="1524000" h="1447800">
                <a:moveTo>
                  <a:pt x="0" y="0"/>
                </a:moveTo>
                <a:lnTo>
                  <a:pt x="1524000" y="0"/>
                </a:lnTo>
                <a:lnTo>
                  <a:pt x="15240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92550" y="4197350"/>
            <a:ext cx="1524000" cy="1447800"/>
          </a:xfrm>
          <a:custGeom>
            <a:avLst/>
            <a:gdLst/>
            <a:ahLst/>
            <a:cxnLst/>
            <a:rect l="l" t="t" r="r" b="b"/>
            <a:pathLst>
              <a:path w="1524000" h="1447800">
                <a:moveTo>
                  <a:pt x="0" y="0"/>
                </a:moveTo>
                <a:lnTo>
                  <a:pt x="1524000" y="0"/>
                </a:lnTo>
                <a:lnTo>
                  <a:pt x="15240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25600" y="1955800"/>
            <a:ext cx="1638300" cy="156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82750" y="1987550"/>
            <a:ext cx="1524000" cy="1447800"/>
          </a:xfrm>
          <a:custGeom>
            <a:avLst/>
            <a:gdLst/>
            <a:ahLst/>
            <a:cxnLst/>
            <a:rect l="l" t="t" r="r" b="b"/>
            <a:pathLst>
              <a:path w="1524000" h="1447800">
                <a:moveTo>
                  <a:pt x="0" y="0"/>
                </a:moveTo>
                <a:lnTo>
                  <a:pt x="1524000" y="0"/>
                </a:lnTo>
                <a:lnTo>
                  <a:pt x="15240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82750" y="1987550"/>
            <a:ext cx="1524000" cy="1447800"/>
          </a:xfrm>
          <a:custGeom>
            <a:avLst/>
            <a:gdLst/>
            <a:ahLst/>
            <a:cxnLst/>
            <a:rect l="l" t="t" r="r" b="b"/>
            <a:pathLst>
              <a:path w="1524000" h="1447800">
                <a:moveTo>
                  <a:pt x="0" y="0"/>
                </a:moveTo>
                <a:lnTo>
                  <a:pt x="1524000" y="0"/>
                </a:lnTo>
                <a:lnTo>
                  <a:pt x="15240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5969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Binary </a:t>
            </a:r>
            <a:r>
              <a:rPr sz="3600" spc="-25" dirty="0"/>
              <a:t>Tree </a:t>
            </a:r>
            <a:r>
              <a:rPr sz="3600" spc="-5" dirty="0"/>
              <a:t>Embedding:</a:t>
            </a:r>
            <a:r>
              <a:rPr sz="3600" spc="-95" dirty="0"/>
              <a:t> </a:t>
            </a:r>
            <a:r>
              <a:rPr sz="3600" spc="-20" dirty="0"/>
              <a:t>H-Tree</a:t>
            </a:r>
            <a:endParaRPr sz="3600"/>
          </a:p>
        </p:txBody>
      </p:sp>
      <p:sp>
        <p:nvSpPr>
          <p:cNvPr id="15" name="object 15"/>
          <p:cNvSpPr/>
          <p:nvPr/>
        </p:nvSpPr>
        <p:spPr>
          <a:xfrm>
            <a:off x="3543300" y="1981200"/>
            <a:ext cx="0" cy="1758950"/>
          </a:xfrm>
          <a:custGeom>
            <a:avLst/>
            <a:gdLst/>
            <a:ahLst/>
            <a:cxnLst/>
            <a:rect l="l" t="t" r="r" b="b"/>
            <a:pathLst>
              <a:path h="1758950">
                <a:moveTo>
                  <a:pt x="0" y="0"/>
                </a:moveTo>
                <a:lnTo>
                  <a:pt x="0" y="1758950"/>
                </a:lnTo>
              </a:path>
            </a:pathLst>
          </a:custGeom>
          <a:ln w="762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43300" y="3892550"/>
            <a:ext cx="0" cy="1746250"/>
          </a:xfrm>
          <a:custGeom>
            <a:avLst/>
            <a:gdLst/>
            <a:ahLst/>
            <a:cxnLst/>
            <a:rect l="l" t="t" r="r" b="b"/>
            <a:pathLst>
              <a:path h="1746250">
                <a:moveTo>
                  <a:pt x="0" y="0"/>
                </a:moveTo>
                <a:lnTo>
                  <a:pt x="0" y="1746252"/>
                </a:lnTo>
              </a:path>
            </a:pathLst>
          </a:custGeom>
          <a:ln w="762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75000" y="19812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75000" y="2540000"/>
            <a:ext cx="0" cy="1231900"/>
          </a:xfrm>
          <a:custGeom>
            <a:avLst/>
            <a:gdLst/>
            <a:ahLst/>
            <a:cxnLst/>
            <a:rect l="l" t="t" r="r" b="b"/>
            <a:pathLst>
              <a:path h="1231900">
                <a:moveTo>
                  <a:pt x="0" y="0"/>
                </a:moveTo>
                <a:lnTo>
                  <a:pt x="0" y="1231899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75000" y="3848101"/>
            <a:ext cx="0" cy="1181100"/>
          </a:xfrm>
          <a:custGeom>
            <a:avLst/>
            <a:gdLst/>
            <a:ahLst/>
            <a:cxnLst/>
            <a:rect l="l" t="t" r="r" b="b"/>
            <a:pathLst>
              <a:path h="1181100">
                <a:moveTo>
                  <a:pt x="0" y="0"/>
                </a:moveTo>
                <a:lnTo>
                  <a:pt x="0" y="1181099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75000" y="5435600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202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94000" y="19812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94000" y="2540000"/>
            <a:ext cx="0" cy="1231900"/>
          </a:xfrm>
          <a:custGeom>
            <a:avLst/>
            <a:gdLst/>
            <a:ahLst/>
            <a:cxnLst/>
            <a:rect l="l" t="t" r="r" b="b"/>
            <a:pathLst>
              <a:path h="1231900">
                <a:moveTo>
                  <a:pt x="0" y="0"/>
                </a:moveTo>
                <a:lnTo>
                  <a:pt x="0" y="1231899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94000" y="3848101"/>
            <a:ext cx="0" cy="1181100"/>
          </a:xfrm>
          <a:custGeom>
            <a:avLst/>
            <a:gdLst/>
            <a:ahLst/>
            <a:cxnLst/>
            <a:rect l="l" t="t" r="r" b="b"/>
            <a:pathLst>
              <a:path h="1181100">
                <a:moveTo>
                  <a:pt x="0" y="0"/>
                </a:moveTo>
                <a:lnTo>
                  <a:pt x="0" y="1181099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94000" y="5435600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202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25700" y="19812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25700" y="2540000"/>
            <a:ext cx="0" cy="209550"/>
          </a:xfrm>
          <a:custGeom>
            <a:avLst/>
            <a:gdLst/>
            <a:ahLst/>
            <a:cxnLst/>
            <a:rect l="l" t="t" r="r" b="b"/>
            <a:pathLst>
              <a:path h="209550">
                <a:moveTo>
                  <a:pt x="0" y="0"/>
                </a:moveTo>
                <a:lnTo>
                  <a:pt x="0" y="209549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25700" y="4883150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0"/>
                </a:moveTo>
                <a:lnTo>
                  <a:pt x="0" y="14605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25700" y="5435600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202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44700" y="19812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44700" y="2540000"/>
            <a:ext cx="0" cy="1231900"/>
          </a:xfrm>
          <a:custGeom>
            <a:avLst/>
            <a:gdLst/>
            <a:ahLst/>
            <a:cxnLst/>
            <a:rect l="l" t="t" r="r" b="b"/>
            <a:pathLst>
              <a:path h="1231900">
                <a:moveTo>
                  <a:pt x="0" y="0"/>
                </a:moveTo>
                <a:lnTo>
                  <a:pt x="0" y="1231899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44700" y="3848101"/>
            <a:ext cx="0" cy="1181100"/>
          </a:xfrm>
          <a:custGeom>
            <a:avLst/>
            <a:gdLst/>
            <a:ahLst/>
            <a:cxnLst/>
            <a:rect l="l" t="t" r="r" b="b"/>
            <a:pathLst>
              <a:path h="1181100">
                <a:moveTo>
                  <a:pt x="0" y="0"/>
                </a:moveTo>
                <a:lnTo>
                  <a:pt x="0" y="1181099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44700" y="5435600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202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10200" y="1981200"/>
            <a:ext cx="0" cy="3657600"/>
          </a:xfrm>
          <a:custGeom>
            <a:avLst/>
            <a:gdLst/>
            <a:ahLst/>
            <a:cxnLst/>
            <a:rect l="l" t="t" r="r" b="b"/>
            <a:pathLst>
              <a:path h="3657600">
                <a:moveTo>
                  <a:pt x="0" y="0"/>
                </a:moveTo>
                <a:lnTo>
                  <a:pt x="1" y="3657602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41900" y="19812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41900" y="2540000"/>
            <a:ext cx="0" cy="1231900"/>
          </a:xfrm>
          <a:custGeom>
            <a:avLst/>
            <a:gdLst/>
            <a:ahLst/>
            <a:cxnLst/>
            <a:rect l="l" t="t" r="r" b="b"/>
            <a:pathLst>
              <a:path h="1231900">
                <a:moveTo>
                  <a:pt x="0" y="0"/>
                </a:moveTo>
                <a:lnTo>
                  <a:pt x="0" y="1231899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41900" y="3848101"/>
            <a:ext cx="0" cy="1181100"/>
          </a:xfrm>
          <a:custGeom>
            <a:avLst/>
            <a:gdLst/>
            <a:ahLst/>
            <a:cxnLst/>
            <a:rect l="l" t="t" r="r" b="b"/>
            <a:pathLst>
              <a:path h="1181100">
                <a:moveTo>
                  <a:pt x="0" y="0"/>
                </a:moveTo>
                <a:lnTo>
                  <a:pt x="0" y="1181099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41900" y="5435600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202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60900" y="19812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60900" y="2540000"/>
            <a:ext cx="0" cy="209550"/>
          </a:xfrm>
          <a:custGeom>
            <a:avLst/>
            <a:gdLst/>
            <a:ahLst/>
            <a:cxnLst/>
            <a:rect l="l" t="t" r="r" b="b"/>
            <a:pathLst>
              <a:path h="209550">
                <a:moveTo>
                  <a:pt x="0" y="0"/>
                </a:moveTo>
                <a:lnTo>
                  <a:pt x="0" y="209549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60900" y="4883150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0"/>
                </a:moveTo>
                <a:lnTo>
                  <a:pt x="0" y="14605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60900" y="5435600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202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292600" y="19812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292600" y="2540000"/>
            <a:ext cx="0" cy="1231900"/>
          </a:xfrm>
          <a:custGeom>
            <a:avLst/>
            <a:gdLst/>
            <a:ahLst/>
            <a:cxnLst/>
            <a:rect l="l" t="t" r="r" b="b"/>
            <a:pathLst>
              <a:path h="1231900">
                <a:moveTo>
                  <a:pt x="0" y="0"/>
                </a:moveTo>
                <a:lnTo>
                  <a:pt x="0" y="1231899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292600" y="3848101"/>
            <a:ext cx="0" cy="1181100"/>
          </a:xfrm>
          <a:custGeom>
            <a:avLst/>
            <a:gdLst/>
            <a:ahLst/>
            <a:cxnLst/>
            <a:rect l="l" t="t" r="r" b="b"/>
            <a:pathLst>
              <a:path h="1181100">
                <a:moveTo>
                  <a:pt x="0" y="0"/>
                </a:moveTo>
                <a:lnTo>
                  <a:pt x="0" y="1181099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92600" y="5435600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202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911600" y="19812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911600" y="2540000"/>
            <a:ext cx="0" cy="1231900"/>
          </a:xfrm>
          <a:custGeom>
            <a:avLst/>
            <a:gdLst/>
            <a:ahLst/>
            <a:cxnLst/>
            <a:rect l="l" t="t" r="r" b="b"/>
            <a:pathLst>
              <a:path h="1231900">
                <a:moveTo>
                  <a:pt x="0" y="0"/>
                </a:moveTo>
                <a:lnTo>
                  <a:pt x="0" y="1231899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911600" y="3848101"/>
            <a:ext cx="0" cy="1181100"/>
          </a:xfrm>
          <a:custGeom>
            <a:avLst/>
            <a:gdLst/>
            <a:ahLst/>
            <a:cxnLst/>
            <a:rect l="l" t="t" r="r" b="b"/>
            <a:pathLst>
              <a:path h="1181100">
                <a:moveTo>
                  <a:pt x="0" y="0"/>
                </a:moveTo>
                <a:lnTo>
                  <a:pt x="0" y="1181099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911600" y="5435600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202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76397" y="2717800"/>
            <a:ext cx="3733800" cy="0"/>
          </a:xfrm>
          <a:custGeom>
            <a:avLst/>
            <a:gdLst/>
            <a:ahLst/>
            <a:cxnLst/>
            <a:rect l="l" t="t" r="r" b="b"/>
            <a:pathLst>
              <a:path w="3733800">
                <a:moveTo>
                  <a:pt x="3733802" y="0"/>
                </a:moveTo>
                <a:lnTo>
                  <a:pt x="0" y="1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86301" y="3073400"/>
            <a:ext cx="723900" cy="0"/>
          </a:xfrm>
          <a:custGeom>
            <a:avLst/>
            <a:gdLst/>
            <a:ahLst/>
            <a:cxnLst/>
            <a:rect l="l" t="t" r="r" b="b"/>
            <a:pathLst>
              <a:path w="723900">
                <a:moveTo>
                  <a:pt x="0" y="0"/>
                </a:moveTo>
                <a:lnTo>
                  <a:pt x="723898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476500" y="3073400"/>
            <a:ext cx="2146300" cy="0"/>
          </a:xfrm>
          <a:custGeom>
            <a:avLst/>
            <a:gdLst/>
            <a:ahLst/>
            <a:cxnLst/>
            <a:rect l="l" t="t" r="r" b="b"/>
            <a:pathLst>
              <a:path w="2146300">
                <a:moveTo>
                  <a:pt x="0" y="0"/>
                </a:moveTo>
                <a:lnTo>
                  <a:pt x="2146298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676397" y="3073400"/>
            <a:ext cx="736600" cy="0"/>
          </a:xfrm>
          <a:custGeom>
            <a:avLst/>
            <a:gdLst/>
            <a:ahLst/>
            <a:cxnLst/>
            <a:rect l="l" t="t" r="r" b="b"/>
            <a:pathLst>
              <a:path w="736600">
                <a:moveTo>
                  <a:pt x="0" y="0"/>
                </a:moveTo>
                <a:lnTo>
                  <a:pt x="736602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686301" y="3441700"/>
            <a:ext cx="723900" cy="0"/>
          </a:xfrm>
          <a:custGeom>
            <a:avLst/>
            <a:gdLst/>
            <a:ahLst/>
            <a:cxnLst/>
            <a:rect l="l" t="t" r="r" b="b"/>
            <a:pathLst>
              <a:path w="723900">
                <a:moveTo>
                  <a:pt x="0" y="0"/>
                </a:moveTo>
                <a:lnTo>
                  <a:pt x="723898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476500" y="3441700"/>
            <a:ext cx="2146300" cy="0"/>
          </a:xfrm>
          <a:custGeom>
            <a:avLst/>
            <a:gdLst/>
            <a:ahLst/>
            <a:cxnLst/>
            <a:rect l="l" t="t" r="r" b="b"/>
            <a:pathLst>
              <a:path w="2146300">
                <a:moveTo>
                  <a:pt x="0" y="0"/>
                </a:moveTo>
                <a:lnTo>
                  <a:pt x="2146298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76397" y="3441700"/>
            <a:ext cx="736600" cy="0"/>
          </a:xfrm>
          <a:custGeom>
            <a:avLst/>
            <a:gdLst/>
            <a:ahLst/>
            <a:cxnLst/>
            <a:rect l="l" t="t" r="r" b="b"/>
            <a:pathLst>
              <a:path w="736600">
                <a:moveTo>
                  <a:pt x="0" y="0"/>
                </a:moveTo>
                <a:lnTo>
                  <a:pt x="736602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730750" y="3810000"/>
            <a:ext cx="679450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450" y="0"/>
                </a:lnTo>
              </a:path>
            </a:pathLst>
          </a:custGeom>
          <a:ln w="762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587750" y="3810000"/>
            <a:ext cx="990600" cy="0"/>
          </a:xfrm>
          <a:custGeom>
            <a:avLst/>
            <a:gdLst/>
            <a:ahLst/>
            <a:cxnLst/>
            <a:rect l="l" t="t" r="r" b="b"/>
            <a:pathLst>
              <a:path w="990600">
                <a:moveTo>
                  <a:pt x="0" y="0"/>
                </a:moveTo>
                <a:lnTo>
                  <a:pt x="990600" y="0"/>
                </a:lnTo>
              </a:path>
            </a:pathLst>
          </a:custGeom>
          <a:ln w="762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20950" y="3771900"/>
            <a:ext cx="914400" cy="76200"/>
          </a:xfrm>
          <a:custGeom>
            <a:avLst/>
            <a:gdLst/>
            <a:ahLst/>
            <a:cxnLst/>
            <a:rect l="l" t="t" r="r" b="b"/>
            <a:pathLst>
              <a:path w="914400" h="76200">
                <a:moveTo>
                  <a:pt x="0" y="76201"/>
                </a:moveTo>
                <a:lnTo>
                  <a:pt x="914400" y="76201"/>
                </a:lnTo>
                <a:lnTo>
                  <a:pt x="914400" y="0"/>
                </a:lnTo>
                <a:lnTo>
                  <a:pt x="0" y="0"/>
                </a:lnTo>
                <a:lnTo>
                  <a:pt x="0" y="76201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676397" y="3810000"/>
            <a:ext cx="692150" cy="0"/>
          </a:xfrm>
          <a:custGeom>
            <a:avLst/>
            <a:gdLst/>
            <a:ahLst/>
            <a:cxnLst/>
            <a:rect l="l" t="t" r="r" b="b"/>
            <a:pathLst>
              <a:path w="692150">
                <a:moveTo>
                  <a:pt x="0" y="0"/>
                </a:moveTo>
                <a:lnTo>
                  <a:pt x="692152" y="0"/>
                </a:lnTo>
              </a:path>
            </a:pathLst>
          </a:custGeom>
          <a:ln w="762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686301" y="4178300"/>
            <a:ext cx="723900" cy="0"/>
          </a:xfrm>
          <a:custGeom>
            <a:avLst/>
            <a:gdLst/>
            <a:ahLst/>
            <a:cxnLst/>
            <a:rect l="l" t="t" r="r" b="b"/>
            <a:pathLst>
              <a:path w="723900">
                <a:moveTo>
                  <a:pt x="0" y="0"/>
                </a:moveTo>
                <a:lnTo>
                  <a:pt x="723898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476500" y="4178300"/>
            <a:ext cx="2146300" cy="0"/>
          </a:xfrm>
          <a:custGeom>
            <a:avLst/>
            <a:gdLst/>
            <a:ahLst/>
            <a:cxnLst/>
            <a:rect l="l" t="t" r="r" b="b"/>
            <a:pathLst>
              <a:path w="2146300">
                <a:moveTo>
                  <a:pt x="0" y="0"/>
                </a:moveTo>
                <a:lnTo>
                  <a:pt x="2146298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76397" y="4178300"/>
            <a:ext cx="736600" cy="0"/>
          </a:xfrm>
          <a:custGeom>
            <a:avLst/>
            <a:gdLst/>
            <a:ahLst/>
            <a:cxnLst/>
            <a:rect l="l" t="t" r="r" b="b"/>
            <a:pathLst>
              <a:path w="736600">
                <a:moveTo>
                  <a:pt x="0" y="0"/>
                </a:moveTo>
                <a:lnTo>
                  <a:pt x="736602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86301" y="4546600"/>
            <a:ext cx="723900" cy="0"/>
          </a:xfrm>
          <a:custGeom>
            <a:avLst/>
            <a:gdLst/>
            <a:ahLst/>
            <a:cxnLst/>
            <a:rect l="l" t="t" r="r" b="b"/>
            <a:pathLst>
              <a:path w="723900">
                <a:moveTo>
                  <a:pt x="0" y="0"/>
                </a:moveTo>
                <a:lnTo>
                  <a:pt x="723898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476500" y="4546600"/>
            <a:ext cx="2146300" cy="0"/>
          </a:xfrm>
          <a:custGeom>
            <a:avLst/>
            <a:gdLst/>
            <a:ahLst/>
            <a:cxnLst/>
            <a:rect l="l" t="t" r="r" b="b"/>
            <a:pathLst>
              <a:path w="2146300">
                <a:moveTo>
                  <a:pt x="0" y="0"/>
                </a:moveTo>
                <a:lnTo>
                  <a:pt x="2146298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76397" y="4546600"/>
            <a:ext cx="736600" cy="0"/>
          </a:xfrm>
          <a:custGeom>
            <a:avLst/>
            <a:gdLst/>
            <a:ahLst/>
            <a:cxnLst/>
            <a:rect l="l" t="t" r="r" b="b"/>
            <a:pathLst>
              <a:path w="736600">
                <a:moveTo>
                  <a:pt x="0" y="0"/>
                </a:moveTo>
                <a:lnTo>
                  <a:pt x="736602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676397" y="4902200"/>
            <a:ext cx="3733800" cy="0"/>
          </a:xfrm>
          <a:custGeom>
            <a:avLst/>
            <a:gdLst/>
            <a:ahLst/>
            <a:cxnLst/>
            <a:rect l="l" t="t" r="r" b="b"/>
            <a:pathLst>
              <a:path w="3733800">
                <a:moveTo>
                  <a:pt x="3733802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03850" y="52578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187700" y="5270500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8500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03850" y="23368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1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187700" y="2349500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8500" y="0"/>
                </a:lnTo>
              </a:path>
            </a:pathLst>
          </a:custGeom>
          <a:ln w="2540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676400" y="1981200"/>
            <a:ext cx="0" cy="3657600"/>
          </a:xfrm>
          <a:custGeom>
            <a:avLst/>
            <a:gdLst/>
            <a:ahLst/>
            <a:cxnLst/>
            <a:rect l="l" t="t" r="r" b="b"/>
            <a:pathLst>
              <a:path h="3657600">
                <a:moveTo>
                  <a:pt x="0" y="0"/>
                </a:moveTo>
                <a:lnTo>
                  <a:pt x="0" y="3657602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76397" y="5638800"/>
            <a:ext cx="3733800" cy="0"/>
          </a:xfrm>
          <a:custGeom>
            <a:avLst/>
            <a:gdLst/>
            <a:ahLst/>
            <a:cxnLst/>
            <a:rect l="l" t="t" r="r" b="b"/>
            <a:pathLst>
              <a:path w="3733800">
                <a:moveTo>
                  <a:pt x="3733802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676397" y="1981200"/>
            <a:ext cx="3733800" cy="0"/>
          </a:xfrm>
          <a:custGeom>
            <a:avLst/>
            <a:gdLst/>
            <a:ahLst/>
            <a:cxnLst/>
            <a:rect l="l" t="t" r="r" b="b"/>
            <a:pathLst>
              <a:path w="3733800">
                <a:moveTo>
                  <a:pt x="3733802" y="0"/>
                </a:moveTo>
                <a:lnTo>
                  <a:pt x="0" y="1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520950" y="3784600"/>
            <a:ext cx="914400" cy="63500"/>
          </a:xfrm>
          <a:custGeom>
            <a:avLst/>
            <a:gdLst/>
            <a:ahLst/>
            <a:cxnLst/>
            <a:rect l="l" t="t" r="r" b="b"/>
            <a:pathLst>
              <a:path w="914400" h="63500">
                <a:moveTo>
                  <a:pt x="0" y="63501"/>
                </a:moveTo>
                <a:lnTo>
                  <a:pt x="914400" y="63501"/>
                </a:lnTo>
                <a:lnTo>
                  <a:pt x="914400" y="0"/>
                </a:lnTo>
                <a:lnTo>
                  <a:pt x="0" y="0"/>
                </a:lnTo>
                <a:lnTo>
                  <a:pt x="0" y="63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578350" y="3740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578350" y="3740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587750" y="3816350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95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654550" y="2749549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1066800"/>
                </a:moveTo>
                <a:lnTo>
                  <a:pt x="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368550" y="3740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368550" y="3740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435350" y="3740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435350" y="3740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444750" y="2749549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10668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76400" y="2133600"/>
            <a:ext cx="1511300" cy="406400"/>
          </a:xfrm>
          <a:custGeom>
            <a:avLst/>
            <a:gdLst/>
            <a:ahLst/>
            <a:cxnLst/>
            <a:rect l="l" t="t" r="r" b="b"/>
            <a:pathLst>
              <a:path w="1511300" h="406400">
                <a:moveTo>
                  <a:pt x="0" y="0"/>
                </a:moveTo>
                <a:lnTo>
                  <a:pt x="1511300" y="0"/>
                </a:lnTo>
                <a:lnTo>
                  <a:pt x="15113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1755495" y="2153920"/>
            <a:ext cx="1346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solidFill>
                  <a:srgbClr val="000090"/>
                </a:solidFill>
                <a:latin typeface="Times New Roman"/>
                <a:cs typeface="Times New Roman"/>
              </a:rPr>
              <a:t>SUBTREE</a:t>
            </a:r>
            <a:r>
              <a:rPr sz="2000" spc="114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3886200" y="2133600"/>
            <a:ext cx="1511300" cy="406400"/>
          </a:xfrm>
          <a:custGeom>
            <a:avLst/>
            <a:gdLst/>
            <a:ahLst/>
            <a:cxnLst/>
            <a:rect l="l" t="t" r="r" b="b"/>
            <a:pathLst>
              <a:path w="1511300" h="406400">
                <a:moveTo>
                  <a:pt x="0" y="0"/>
                </a:moveTo>
                <a:lnTo>
                  <a:pt x="1511300" y="0"/>
                </a:lnTo>
                <a:lnTo>
                  <a:pt x="15113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3965295" y="2153920"/>
            <a:ext cx="1346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solidFill>
                  <a:srgbClr val="000090"/>
                </a:solidFill>
                <a:latin typeface="Times New Roman"/>
                <a:cs typeface="Times New Roman"/>
              </a:rPr>
              <a:t>SUBTREE</a:t>
            </a:r>
            <a:r>
              <a:rPr sz="2000" spc="114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676400" y="5029200"/>
            <a:ext cx="1511300" cy="406400"/>
          </a:xfrm>
          <a:custGeom>
            <a:avLst/>
            <a:gdLst/>
            <a:ahLst/>
            <a:cxnLst/>
            <a:rect l="l" t="t" r="r" b="b"/>
            <a:pathLst>
              <a:path w="1511300" h="406400">
                <a:moveTo>
                  <a:pt x="0" y="0"/>
                </a:moveTo>
                <a:lnTo>
                  <a:pt x="1511300" y="0"/>
                </a:lnTo>
                <a:lnTo>
                  <a:pt x="15113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1755495" y="5049520"/>
            <a:ext cx="1346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solidFill>
                  <a:srgbClr val="000090"/>
                </a:solidFill>
                <a:latin typeface="Times New Roman"/>
                <a:cs typeface="Times New Roman"/>
              </a:rPr>
              <a:t>SUBTREE</a:t>
            </a:r>
            <a:r>
              <a:rPr sz="2000" spc="114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886200" y="5029200"/>
            <a:ext cx="1511300" cy="406400"/>
          </a:xfrm>
          <a:custGeom>
            <a:avLst/>
            <a:gdLst/>
            <a:ahLst/>
            <a:cxnLst/>
            <a:rect l="l" t="t" r="r" b="b"/>
            <a:pathLst>
              <a:path w="1511300" h="406400">
                <a:moveTo>
                  <a:pt x="0" y="0"/>
                </a:moveTo>
                <a:lnTo>
                  <a:pt x="1511300" y="0"/>
                </a:lnTo>
                <a:lnTo>
                  <a:pt x="15113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3965295" y="5049520"/>
            <a:ext cx="1346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solidFill>
                  <a:srgbClr val="000090"/>
                </a:solidFill>
                <a:latin typeface="Times New Roman"/>
                <a:cs typeface="Times New Roman"/>
              </a:rPr>
              <a:t>SUBTREE</a:t>
            </a:r>
            <a:r>
              <a:rPr sz="2000" spc="114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0"/>
                </a:solidFill>
                <a:latin typeface="Times New Roman"/>
                <a:cs typeface="Times New Roman"/>
              </a:rPr>
              <a:t>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444750" y="3816349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10668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654550" y="3816349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1066800"/>
                </a:moveTo>
                <a:lnTo>
                  <a:pt x="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511300" y="5651500"/>
            <a:ext cx="18542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676336" y="5732246"/>
            <a:ext cx="1524635" cy="118110"/>
          </a:xfrm>
          <a:custGeom>
            <a:avLst/>
            <a:gdLst/>
            <a:ahLst/>
            <a:cxnLst/>
            <a:rect l="l" t="t" r="r" b="b"/>
            <a:pathLst>
              <a:path w="1524635" h="118110">
                <a:moveTo>
                  <a:pt x="101498" y="1394"/>
                </a:moveTo>
                <a:lnTo>
                  <a:pt x="98043" y="1766"/>
                </a:lnTo>
                <a:lnTo>
                  <a:pt x="0" y="58953"/>
                </a:lnTo>
                <a:lnTo>
                  <a:pt x="101066" y="117908"/>
                </a:lnTo>
                <a:lnTo>
                  <a:pt x="108838" y="115860"/>
                </a:lnTo>
                <a:lnTo>
                  <a:pt x="115912" y="103743"/>
                </a:lnTo>
                <a:lnTo>
                  <a:pt x="113868" y="95967"/>
                </a:lnTo>
                <a:lnTo>
                  <a:pt x="72186" y="71653"/>
                </a:lnTo>
                <a:lnTo>
                  <a:pt x="1502356" y="71653"/>
                </a:lnTo>
                <a:lnTo>
                  <a:pt x="1524127" y="58954"/>
                </a:lnTo>
                <a:lnTo>
                  <a:pt x="1502355" y="46254"/>
                </a:lnTo>
                <a:lnTo>
                  <a:pt x="72186" y="46253"/>
                </a:lnTo>
                <a:lnTo>
                  <a:pt x="113868" y="21939"/>
                </a:lnTo>
                <a:lnTo>
                  <a:pt x="115912" y="14163"/>
                </a:lnTo>
                <a:lnTo>
                  <a:pt x="110617" y="5074"/>
                </a:lnTo>
                <a:lnTo>
                  <a:pt x="107784" y="3049"/>
                </a:lnTo>
                <a:lnTo>
                  <a:pt x="101498" y="1394"/>
                </a:lnTo>
                <a:close/>
              </a:path>
              <a:path w="1524635" h="118110">
                <a:moveTo>
                  <a:pt x="1502356" y="71653"/>
                </a:moveTo>
                <a:lnTo>
                  <a:pt x="72186" y="71653"/>
                </a:lnTo>
                <a:lnTo>
                  <a:pt x="1451940" y="71654"/>
                </a:lnTo>
                <a:lnTo>
                  <a:pt x="1410258" y="95968"/>
                </a:lnTo>
                <a:lnTo>
                  <a:pt x="1408214" y="103745"/>
                </a:lnTo>
                <a:lnTo>
                  <a:pt x="1415275" y="115862"/>
                </a:lnTo>
                <a:lnTo>
                  <a:pt x="1423060" y="117908"/>
                </a:lnTo>
                <a:lnTo>
                  <a:pt x="1502356" y="71653"/>
                </a:lnTo>
                <a:close/>
              </a:path>
              <a:path w="1524635" h="118110">
                <a:moveTo>
                  <a:pt x="1423060" y="0"/>
                </a:moveTo>
                <a:lnTo>
                  <a:pt x="1415275" y="2045"/>
                </a:lnTo>
                <a:lnTo>
                  <a:pt x="1408214" y="14164"/>
                </a:lnTo>
                <a:lnTo>
                  <a:pt x="1410258" y="21940"/>
                </a:lnTo>
                <a:lnTo>
                  <a:pt x="1451940" y="46254"/>
                </a:lnTo>
                <a:lnTo>
                  <a:pt x="1502355" y="46254"/>
                </a:lnTo>
                <a:lnTo>
                  <a:pt x="14230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1983739" y="5811520"/>
            <a:ext cx="914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</a:t>
            </a: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4)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3721100" y="5651500"/>
            <a:ext cx="18542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886136" y="5732246"/>
            <a:ext cx="1524635" cy="118110"/>
          </a:xfrm>
          <a:custGeom>
            <a:avLst/>
            <a:gdLst/>
            <a:ahLst/>
            <a:cxnLst/>
            <a:rect l="l" t="t" r="r" b="b"/>
            <a:pathLst>
              <a:path w="1524635" h="118110">
                <a:moveTo>
                  <a:pt x="101498" y="1394"/>
                </a:moveTo>
                <a:lnTo>
                  <a:pt x="98043" y="1766"/>
                </a:lnTo>
                <a:lnTo>
                  <a:pt x="0" y="58953"/>
                </a:lnTo>
                <a:lnTo>
                  <a:pt x="101066" y="117908"/>
                </a:lnTo>
                <a:lnTo>
                  <a:pt x="108838" y="115860"/>
                </a:lnTo>
                <a:lnTo>
                  <a:pt x="115912" y="103743"/>
                </a:lnTo>
                <a:lnTo>
                  <a:pt x="113868" y="95967"/>
                </a:lnTo>
                <a:lnTo>
                  <a:pt x="72186" y="71653"/>
                </a:lnTo>
                <a:lnTo>
                  <a:pt x="1502356" y="71653"/>
                </a:lnTo>
                <a:lnTo>
                  <a:pt x="1524127" y="58954"/>
                </a:lnTo>
                <a:lnTo>
                  <a:pt x="1502355" y="46254"/>
                </a:lnTo>
                <a:lnTo>
                  <a:pt x="72186" y="46253"/>
                </a:lnTo>
                <a:lnTo>
                  <a:pt x="113868" y="21939"/>
                </a:lnTo>
                <a:lnTo>
                  <a:pt x="115912" y="14163"/>
                </a:lnTo>
                <a:lnTo>
                  <a:pt x="110616" y="5074"/>
                </a:lnTo>
                <a:lnTo>
                  <a:pt x="107784" y="3049"/>
                </a:lnTo>
                <a:lnTo>
                  <a:pt x="101498" y="1394"/>
                </a:lnTo>
                <a:close/>
              </a:path>
              <a:path w="1524635" h="118110">
                <a:moveTo>
                  <a:pt x="1502356" y="71653"/>
                </a:moveTo>
                <a:lnTo>
                  <a:pt x="72186" y="71653"/>
                </a:lnTo>
                <a:lnTo>
                  <a:pt x="1451940" y="71654"/>
                </a:lnTo>
                <a:lnTo>
                  <a:pt x="1410258" y="95968"/>
                </a:lnTo>
                <a:lnTo>
                  <a:pt x="1408214" y="103745"/>
                </a:lnTo>
                <a:lnTo>
                  <a:pt x="1415275" y="115862"/>
                </a:lnTo>
                <a:lnTo>
                  <a:pt x="1423060" y="117908"/>
                </a:lnTo>
                <a:lnTo>
                  <a:pt x="1502356" y="71653"/>
                </a:lnTo>
                <a:close/>
              </a:path>
              <a:path w="1524635" h="118110">
                <a:moveTo>
                  <a:pt x="1423060" y="0"/>
                </a:moveTo>
                <a:lnTo>
                  <a:pt x="1415275" y="2045"/>
                </a:lnTo>
                <a:lnTo>
                  <a:pt x="1408214" y="14164"/>
                </a:lnTo>
                <a:lnTo>
                  <a:pt x="1410258" y="21940"/>
                </a:lnTo>
                <a:lnTo>
                  <a:pt x="1451940" y="46254"/>
                </a:lnTo>
                <a:lnTo>
                  <a:pt x="1502355" y="46254"/>
                </a:lnTo>
                <a:lnTo>
                  <a:pt x="14230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4193540" y="5811520"/>
            <a:ext cx="914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</a:t>
            </a: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4)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6098540" y="2306320"/>
            <a:ext cx="2501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W(n)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2W(n/4)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1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6098540" y="3220720"/>
            <a:ext cx="2362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H(n)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2H(n/4)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6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967908" y="4508025"/>
            <a:ext cx="363220" cy="838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spc="-35" dirty="0">
                <a:solidFill>
                  <a:srgbClr val="0000F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</a:t>
            </a: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4)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1282700" y="4051300"/>
            <a:ext cx="330200" cy="177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388846" y="4190936"/>
            <a:ext cx="118110" cy="1448435"/>
          </a:xfrm>
          <a:custGeom>
            <a:avLst/>
            <a:gdLst/>
            <a:ahLst/>
            <a:cxnLst/>
            <a:rect l="l" t="t" r="r" b="b"/>
            <a:pathLst>
              <a:path w="118109" h="1448435">
                <a:moveTo>
                  <a:pt x="14160" y="1332014"/>
                </a:moveTo>
                <a:lnTo>
                  <a:pt x="2044" y="1339075"/>
                </a:lnTo>
                <a:lnTo>
                  <a:pt x="0" y="1346860"/>
                </a:lnTo>
                <a:lnTo>
                  <a:pt x="58953" y="1447921"/>
                </a:lnTo>
                <a:lnTo>
                  <a:pt x="101060" y="1375740"/>
                </a:lnTo>
                <a:lnTo>
                  <a:pt x="46253" y="1375740"/>
                </a:lnTo>
                <a:lnTo>
                  <a:pt x="21932" y="1334058"/>
                </a:lnTo>
                <a:lnTo>
                  <a:pt x="14160" y="1332014"/>
                </a:lnTo>
                <a:close/>
              </a:path>
              <a:path w="118109" h="1448435">
                <a:moveTo>
                  <a:pt x="71653" y="72186"/>
                </a:moveTo>
                <a:lnTo>
                  <a:pt x="46253" y="72186"/>
                </a:lnTo>
                <a:lnTo>
                  <a:pt x="46253" y="1375740"/>
                </a:lnTo>
                <a:lnTo>
                  <a:pt x="71653" y="1375740"/>
                </a:lnTo>
                <a:lnTo>
                  <a:pt x="71653" y="72186"/>
                </a:lnTo>
                <a:close/>
              </a:path>
              <a:path w="118109" h="1448435">
                <a:moveTo>
                  <a:pt x="103746" y="1332014"/>
                </a:moveTo>
                <a:lnTo>
                  <a:pt x="95973" y="1334058"/>
                </a:lnTo>
                <a:lnTo>
                  <a:pt x="71653" y="1375740"/>
                </a:lnTo>
                <a:lnTo>
                  <a:pt x="101060" y="1375740"/>
                </a:lnTo>
                <a:lnTo>
                  <a:pt x="117906" y="1346860"/>
                </a:lnTo>
                <a:lnTo>
                  <a:pt x="115862" y="1339075"/>
                </a:lnTo>
                <a:lnTo>
                  <a:pt x="103746" y="1332014"/>
                </a:lnTo>
                <a:close/>
              </a:path>
              <a:path w="118109" h="144843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45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09" h="1448435">
                <a:moveTo>
                  <a:pt x="101060" y="72186"/>
                </a:moveTo>
                <a:lnTo>
                  <a:pt x="71653" y="72186"/>
                </a:lnTo>
                <a:lnTo>
                  <a:pt x="95973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967908" y="2298225"/>
            <a:ext cx="363220" cy="838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spc="-35" dirty="0">
                <a:solidFill>
                  <a:srgbClr val="0000F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</a:t>
            </a: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4)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1282700" y="1841500"/>
            <a:ext cx="330200" cy="177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388846" y="1981136"/>
            <a:ext cx="118110" cy="1448435"/>
          </a:xfrm>
          <a:custGeom>
            <a:avLst/>
            <a:gdLst/>
            <a:ahLst/>
            <a:cxnLst/>
            <a:rect l="l" t="t" r="r" b="b"/>
            <a:pathLst>
              <a:path w="118109" h="1448435">
                <a:moveTo>
                  <a:pt x="14160" y="1332014"/>
                </a:moveTo>
                <a:lnTo>
                  <a:pt x="2044" y="1339088"/>
                </a:lnTo>
                <a:lnTo>
                  <a:pt x="0" y="1346860"/>
                </a:lnTo>
                <a:lnTo>
                  <a:pt x="58953" y="1447927"/>
                </a:lnTo>
                <a:lnTo>
                  <a:pt x="101060" y="1375740"/>
                </a:lnTo>
                <a:lnTo>
                  <a:pt x="46253" y="1375740"/>
                </a:lnTo>
                <a:lnTo>
                  <a:pt x="21932" y="1334058"/>
                </a:lnTo>
                <a:lnTo>
                  <a:pt x="14160" y="1332014"/>
                </a:lnTo>
                <a:close/>
              </a:path>
              <a:path w="118109" h="1448435">
                <a:moveTo>
                  <a:pt x="71653" y="72186"/>
                </a:moveTo>
                <a:lnTo>
                  <a:pt x="46253" y="72186"/>
                </a:lnTo>
                <a:lnTo>
                  <a:pt x="46253" y="1375740"/>
                </a:lnTo>
                <a:lnTo>
                  <a:pt x="71653" y="1375740"/>
                </a:lnTo>
                <a:lnTo>
                  <a:pt x="71653" y="72186"/>
                </a:lnTo>
                <a:close/>
              </a:path>
              <a:path w="118109" h="1448435">
                <a:moveTo>
                  <a:pt x="103746" y="1332014"/>
                </a:moveTo>
                <a:lnTo>
                  <a:pt x="95973" y="1334058"/>
                </a:lnTo>
                <a:lnTo>
                  <a:pt x="71653" y="1375740"/>
                </a:lnTo>
                <a:lnTo>
                  <a:pt x="101060" y="1375740"/>
                </a:lnTo>
                <a:lnTo>
                  <a:pt x="117906" y="1346860"/>
                </a:lnTo>
                <a:lnTo>
                  <a:pt x="115862" y="1339088"/>
                </a:lnTo>
                <a:lnTo>
                  <a:pt x="103746" y="1332014"/>
                </a:lnTo>
                <a:close/>
              </a:path>
              <a:path w="118109" h="144843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45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09" h="1448435">
                <a:moveTo>
                  <a:pt x="101060" y="72186"/>
                </a:moveTo>
                <a:lnTo>
                  <a:pt x="71653" y="72186"/>
                </a:lnTo>
                <a:lnTo>
                  <a:pt x="95973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2200" y="5156200"/>
            <a:ext cx="3619500" cy="647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0" y="1574800"/>
            <a:ext cx="3695700" cy="1104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49400" y="1574800"/>
            <a:ext cx="2324100" cy="1104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6549" y="1606550"/>
            <a:ext cx="2426335" cy="990600"/>
          </a:xfrm>
          <a:custGeom>
            <a:avLst/>
            <a:gdLst/>
            <a:ahLst/>
            <a:cxnLst/>
            <a:rect l="l" t="t" r="r" b="b"/>
            <a:pathLst>
              <a:path w="2209800" h="990600">
                <a:moveTo>
                  <a:pt x="0" y="0"/>
                </a:moveTo>
                <a:lnTo>
                  <a:pt x="2209800" y="0"/>
                </a:lnTo>
                <a:lnTo>
                  <a:pt x="22098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6550" y="1606550"/>
            <a:ext cx="2426334" cy="990600"/>
          </a:xfrm>
          <a:custGeom>
            <a:avLst/>
            <a:gdLst/>
            <a:ahLst/>
            <a:cxnLst/>
            <a:rect l="l" t="t" r="r" b="b"/>
            <a:pathLst>
              <a:path w="2209800" h="990600">
                <a:moveTo>
                  <a:pt x="0" y="0"/>
                </a:moveTo>
                <a:lnTo>
                  <a:pt x="2209801" y="0"/>
                </a:lnTo>
                <a:lnTo>
                  <a:pt x="220980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16175" y="210820"/>
            <a:ext cx="4530090" cy="9956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558800" marR="5080" indent="-546100">
              <a:lnSpc>
                <a:spcPts val="3800"/>
              </a:lnSpc>
              <a:spcBef>
                <a:spcPts val="260"/>
              </a:spcBef>
            </a:pPr>
            <a:r>
              <a:rPr sz="3200" spc="-25" dirty="0">
                <a:solidFill>
                  <a:srgbClr val="424456"/>
                </a:solidFill>
                <a:latin typeface="Times New Roman"/>
                <a:cs typeface="Times New Roman"/>
              </a:rPr>
              <a:t>Master </a:t>
            </a:r>
            <a:r>
              <a:rPr sz="3200" dirty="0">
                <a:solidFill>
                  <a:srgbClr val="424456"/>
                </a:solidFill>
                <a:latin typeface="Times New Roman"/>
                <a:cs typeface="Times New Roman"/>
              </a:rPr>
              <a:t>Theorem: </a:t>
            </a:r>
            <a:r>
              <a:rPr sz="3200" spc="-10" dirty="0">
                <a:solidFill>
                  <a:srgbClr val="424456"/>
                </a:solidFill>
                <a:latin typeface="Times New Roman"/>
                <a:cs typeface="Times New Roman"/>
              </a:rPr>
              <a:t>Reminder  </a:t>
            </a:r>
            <a:r>
              <a:rPr sz="3200" spc="15" dirty="0">
                <a:solidFill>
                  <a:srgbClr val="0000FF"/>
                </a:solidFill>
                <a:latin typeface="Times New Roman"/>
                <a:cs typeface="Times New Roman"/>
              </a:rPr>
              <a:t>T(n) 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3200" spc="5" dirty="0">
                <a:solidFill>
                  <a:srgbClr val="0000FF"/>
                </a:solidFill>
                <a:latin typeface="Times New Roman"/>
                <a:cs typeface="Times New Roman"/>
              </a:rPr>
              <a:t>aT(n/b) 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3200" spc="-2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200" spc="15" dirty="0">
                <a:solidFill>
                  <a:srgbClr val="0000FF"/>
                </a:solidFill>
                <a:latin typeface="Times New Roman"/>
                <a:cs typeface="Times New Roman"/>
              </a:rPr>
              <a:t>f(n)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540" y="1849120"/>
            <a:ext cx="10064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600" u="sng" spc="-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600" spc="-5" dirty="0">
                <a:latin typeface="Times New Roman"/>
                <a:cs typeface="Times New Roman"/>
              </a:rPr>
              <a:t>: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4272" y="1227184"/>
            <a:ext cx="686435" cy="1313815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R="10795" algn="ctr">
              <a:lnSpc>
                <a:spcPct val="100000"/>
              </a:lnSpc>
              <a:spcBef>
                <a:spcPts val="1870"/>
              </a:spcBef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>
              <a:latin typeface="Times New Roman"/>
              <a:cs typeface="Times New Roman"/>
            </a:endParaRPr>
          </a:p>
          <a:p>
            <a:pPr marL="79375" algn="ctr">
              <a:lnSpc>
                <a:spcPct val="100000"/>
              </a:lnSpc>
              <a:spcBef>
                <a:spcPts val="1775"/>
              </a:spcBef>
            </a:pPr>
            <a:r>
              <a:rPr sz="2750" i="1" spc="-5" dirty="0">
                <a:latin typeface="Times New Roman"/>
                <a:cs typeface="Times New Roman"/>
              </a:rPr>
              <a:t>f</a:t>
            </a:r>
            <a:r>
              <a:rPr sz="2750" i="1" spc="-290" dirty="0">
                <a:latin typeface="Times New Roman"/>
                <a:cs typeface="Times New Roman"/>
              </a:rPr>
              <a:t> </a:t>
            </a:r>
            <a:r>
              <a:rPr sz="2750" spc="35" dirty="0">
                <a:latin typeface="Times New Roman"/>
                <a:cs typeface="Times New Roman"/>
              </a:rPr>
              <a:t>(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34350" y="2105932"/>
            <a:ext cx="737235" cy="0"/>
          </a:xfrm>
          <a:custGeom>
            <a:avLst/>
            <a:gdLst/>
            <a:ahLst/>
            <a:cxnLst/>
            <a:rect l="l" t="t" r="r" b="b"/>
            <a:pathLst>
              <a:path w="737235">
                <a:moveTo>
                  <a:pt x="0" y="0"/>
                </a:moveTo>
                <a:lnTo>
                  <a:pt x="737114" y="0"/>
                </a:lnTo>
              </a:path>
            </a:pathLst>
          </a:custGeom>
          <a:ln w="17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50246" y="1749203"/>
            <a:ext cx="1528126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275" dirty="0">
                <a:latin typeface="Times New Roman"/>
                <a:cs typeface="Times New Roman"/>
              </a:rPr>
              <a:t> </a:t>
            </a:r>
            <a:r>
              <a:rPr lang="en-US" sz="2750" spc="140" dirty="0" smtClean="0">
                <a:latin typeface="Symbol"/>
                <a:cs typeface="Symbol"/>
                <a:sym typeface="Symbol" panose="05050102010706020507" pitchFamily="18" charset="2"/>
              </a:rPr>
              <a:t></a:t>
            </a:r>
            <a:r>
              <a:rPr sz="2750" spc="140" dirty="0" smtClean="0">
                <a:latin typeface="Times New Roman"/>
                <a:cs typeface="Times New Roman"/>
              </a:rPr>
              <a:t>(</a:t>
            </a:r>
            <a:r>
              <a:rPr sz="2750" i="1" spc="140" dirty="0">
                <a:latin typeface="Times New Roman"/>
                <a:cs typeface="Times New Roman"/>
              </a:rPr>
              <a:t>n</a:t>
            </a:r>
            <a:r>
              <a:rPr sz="4950" i="1" spc="209" baseline="21043" dirty="0" smtClean="0">
                <a:latin typeface="Symbol"/>
                <a:cs typeface="Symbol"/>
              </a:rPr>
              <a:t></a:t>
            </a:r>
            <a:r>
              <a:rPr sz="4950" i="1" spc="-877" baseline="21043" dirty="0" smtClean="0">
                <a:latin typeface="Times New Roman"/>
                <a:cs typeface="Times New Roman"/>
              </a:rPr>
              <a:t> </a:t>
            </a:r>
            <a:r>
              <a:rPr sz="2750" spc="-919" dirty="0" smtClean="0"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83150" y="1606550"/>
            <a:ext cx="35814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830"/>
              </a:spcBef>
            </a:pPr>
            <a:r>
              <a:rPr sz="2800" spc="-15" dirty="0">
                <a:latin typeface="Times New Roman"/>
                <a:cs typeface="Times New Roman"/>
              </a:rPr>
              <a:t>T</a:t>
            </a:r>
            <a:r>
              <a:rPr sz="2800" spc="-35" dirty="0">
                <a:latin typeface="Times New Roman"/>
                <a:cs typeface="Times New Roman"/>
              </a:rPr>
              <a:t>(</a:t>
            </a:r>
            <a:r>
              <a:rPr sz="2800" dirty="0">
                <a:latin typeface="Times New Roman"/>
                <a:cs typeface="Times New Roman"/>
              </a:rPr>
              <a:t>n)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=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3400" spc="390" dirty="0">
                <a:latin typeface="Symbol"/>
                <a:cs typeface="Symbol"/>
              </a:rPr>
              <a:t></a:t>
            </a:r>
            <a:r>
              <a:rPr sz="3400" spc="254" dirty="0">
                <a:latin typeface="Times New Roman"/>
                <a:cs typeface="Times New Roman"/>
              </a:rPr>
              <a:t>(</a:t>
            </a:r>
            <a:r>
              <a:rPr sz="3400" i="1" spc="495" dirty="0">
                <a:latin typeface="Times New Roman"/>
                <a:cs typeface="Times New Roman"/>
              </a:rPr>
              <a:t>n</a:t>
            </a:r>
            <a:r>
              <a:rPr sz="2925" spc="135" baseline="44159" dirty="0">
                <a:latin typeface="Times New Roman"/>
                <a:cs typeface="Times New Roman"/>
              </a:rPr>
              <a:t>l</a:t>
            </a:r>
            <a:r>
              <a:rPr sz="2925" spc="270" baseline="44159" dirty="0">
                <a:latin typeface="Times New Roman"/>
                <a:cs typeface="Times New Roman"/>
              </a:rPr>
              <a:t>o</a:t>
            </a:r>
            <a:r>
              <a:rPr sz="2925" spc="375" baseline="44159" dirty="0">
                <a:latin typeface="Times New Roman"/>
                <a:cs typeface="Times New Roman"/>
              </a:rPr>
              <a:t>g</a:t>
            </a:r>
            <a:r>
              <a:rPr sz="2100" i="1" spc="202" baseline="41666" dirty="0">
                <a:latin typeface="Times New Roman"/>
                <a:cs typeface="Times New Roman"/>
              </a:rPr>
              <a:t>b</a:t>
            </a:r>
            <a:r>
              <a:rPr sz="2100" i="1" spc="-22" baseline="41666" dirty="0">
                <a:latin typeface="Times New Roman"/>
                <a:cs typeface="Times New Roman"/>
              </a:rPr>
              <a:t> </a:t>
            </a:r>
            <a:r>
              <a:rPr sz="2925" i="1" spc="270" baseline="44159" dirty="0">
                <a:latin typeface="Times New Roman"/>
                <a:cs typeface="Times New Roman"/>
              </a:rPr>
              <a:t>a</a:t>
            </a:r>
            <a:r>
              <a:rPr sz="2925" i="1" spc="-330" baseline="44159" dirty="0">
                <a:latin typeface="Times New Roman"/>
                <a:cs typeface="Times New Roman"/>
              </a:rPr>
              <a:t> </a:t>
            </a:r>
            <a:r>
              <a:rPr sz="3400" spc="195" dirty="0">
                <a:latin typeface="Times New Roman"/>
                <a:cs typeface="Times New Roman"/>
              </a:rPr>
              <a:t>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40200" y="19558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97350" y="1987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97350" y="1987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83150" y="2871199"/>
            <a:ext cx="3962400" cy="952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9400" y="2819400"/>
            <a:ext cx="2590800" cy="1104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3540" y="3068320"/>
            <a:ext cx="1076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800" u="sng" spc="-1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06550" y="2851150"/>
            <a:ext cx="24765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27635">
              <a:lnSpc>
                <a:spcPts val="2475"/>
              </a:lnSpc>
              <a:spcBef>
                <a:spcPts val="295"/>
              </a:spcBef>
            </a:pPr>
            <a:r>
              <a:rPr sz="2750" u="heavy" spc="190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2750" i="1" u="heavy" spc="-2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750" i="1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750" u="heavy" spc="3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  <a:p>
            <a:pPr marL="942340">
              <a:lnSpc>
                <a:spcPts val="1305"/>
              </a:lnSpc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10" dirty="0">
                <a:latin typeface="Times New Roman"/>
                <a:cs typeface="Times New Roman"/>
              </a:rPr>
              <a:t> </a:t>
            </a:r>
            <a:r>
              <a:rPr sz="2750" dirty="0">
                <a:latin typeface="Symbol"/>
                <a:cs typeface="Symbol"/>
              </a:rPr>
              <a:t></a:t>
            </a:r>
            <a:r>
              <a:rPr sz="2750" dirty="0">
                <a:latin typeface="Times New Roman"/>
                <a:cs typeface="Times New Roman"/>
              </a:rPr>
              <a:t>(lg</a:t>
            </a:r>
            <a:r>
              <a:rPr sz="2325" i="1" baseline="44802" dirty="0">
                <a:latin typeface="Times New Roman"/>
                <a:cs typeface="Times New Roman"/>
              </a:rPr>
              <a:t>k</a:t>
            </a:r>
            <a:r>
              <a:rPr sz="2325" i="1" spc="-375" baseline="44802" dirty="0">
                <a:latin typeface="Times New Roman"/>
                <a:cs typeface="Times New Roman"/>
              </a:rPr>
              <a:t> 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  <a:p>
            <a:pPr marL="147320">
              <a:lnSpc>
                <a:spcPts val="2125"/>
              </a:lnSpc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 dirty="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83150" y="2901950"/>
            <a:ext cx="3962400" cy="8382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7081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345"/>
              </a:spcBef>
            </a:pPr>
            <a:r>
              <a:rPr sz="4200" spc="-22" baseline="4960" dirty="0">
                <a:latin typeface="Times New Roman"/>
                <a:cs typeface="Times New Roman"/>
              </a:rPr>
              <a:t>T</a:t>
            </a:r>
            <a:r>
              <a:rPr sz="4200" spc="-52" baseline="4960" dirty="0">
                <a:latin typeface="Times New Roman"/>
                <a:cs typeface="Times New Roman"/>
              </a:rPr>
              <a:t>(</a:t>
            </a:r>
            <a:r>
              <a:rPr sz="4200" baseline="4960" dirty="0">
                <a:latin typeface="Times New Roman"/>
                <a:cs typeface="Times New Roman"/>
              </a:rPr>
              <a:t>n)</a:t>
            </a:r>
            <a:r>
              <a:rPr sz="4200" spc="97" baseline="4960" dirty="0">
                <a:latin typeface="Times New Roman"/>
                <a:cs typeface="Times New Roman"/>
              </a:rPr>
              <a:t> </a:t>
            </a:r>
            <a:r>
              <a:rPr sz="4200" baseline="4960" dirty="0">
                <a:latin typeface="Times New Roman"/>
                <a:cs typeface="Times New Roman"/>
              </a:rPr>
              <a:t>=</a:t>
            </a:r>
            <a:r>
              <a:rPr sz="4200" spc="-75" baseline="4960" dirty="0">
                <a:latin typeface="Times New Roman"/>
                <a:cs typeface="Times New Roman"/>
              </a:rPr>
              <a:t> </a:t>
            </a:r>
            <a:r>
              <a:rPr sz="3100" spc="395" dirty="0">
                <a:latin typeface="Symbol"/>
                <a:cs typeface="Symbol"/>
              </a:rPr>
              <a:t></a:t>
            </a:r>
            <a:r>
              <a:rPr sz="3100" spc="250" dirty="0">
                <a:latin typeface="Times New Roman"/>
                <a:cs typeface="Times New Roman"/>
              </a:rPr>
              <a:t>(</a:t>
            </a:r>
            <a:r>
              <a:rPr sz="3100" i="1" spc="475" dirty="0">
                <a:latin typeface="Times New Roman"/>
                <a:cs typeface="Times New Roman"/>
              </a:rPr>
              <a:t>n</a:t>
            </a:r>
            <a:r>
              <a:rPr sz="2700" spc="120" baseline="43209" dirty="0">
                <a:latin typeface="Times New Roman"/>
                <a:cs typeface="Times New Roman"/>
              </a:rPr>
              <a:t>l</a:t>
            </a:r>
            <a:r>
              <a:rPr sz="2700" spc="247" baseline="43209" dirty="0">
                <a:latin typeface="Times New Roman"/>
                <a:cs typeface="Times New Roman"/>
              </a:rPr>
              <a:t>o</a:t>
            </a:r>
            <a:r>
              <a:rPr sz="2700" spc="345" baseline="43209" dirty="0">
                <a:latin typeface="Times New Roman"/>
                <a:cs typeface="Times New Roman"/>
              </a:rPr>
              <a:t>g</a:t>
            </a:r>
            <a:r>
              <a:rPr sz="1950" i="1" spc="187" baseline="40598" dirty="0">
                <a:latin typeface="Times New Roman"/>
                <a:cs typeface="Times New Roman"/>
              </a:rPr>
              <a:t>b</a:t>
            </a:r>
            <a:r>
              <a:rPr sz="1950" i="1" spc="-22" baseline="40598" dirty="0">
                <a:latin typeface="Times New Roman"/>
                <a:cs typeface="Times New Roman"/>
              </a:rPr>
              <a:t> </a:t>
            </a:r>
            <a:r>
              <a:rPr sz="2700" i="1" spc="247" baseline="43209" dirty="0">
                <a:latin typeface="Times New Roman"/>
                <a:cs typeface="Times New Roman"/>
              </a:rPr>
              <a:t>a</a:t>
            </a:r>
            <a:r>
              <a:rPr sz="2700" i="1" baseline="43209" dirty="0">
                <a:latin typeface="Times New Roman"/>
                <a:cs typeface="Times New Roman"/>
              </a:rPr>
              <a:t> </a:t>
            </a:r>
            <a:r>
              <a:rPr sz="3100" spc="155" dirty="0">
                <a:latin typeface="Times New Roman"/>
                <a:cs typeface="Times New Roman"/>
              </a:rPr>
              <a:t>l</a:t>
            </a:r>
            <a:r>
              <a:rPr sz="3100" spc="434" dirty="0">
                <a:latin typeface="Times New Roman"/>
                <a:cs typeface="Times New Roman"/>
              </a:rPr>
              <a:t>g</a:t>
            </a:r>
            <a:r>
              <a:rPr sz="2700" i="1" spc="352" baseline="43209" dirty="0">
                <a:latin typeface="Times New Roman"/>
                <a:cs typeface="Times New Roman"/>
              </a:rPr>
              <a:t>k</a:t>
            </a:r>
            <a:r>
              <a:rPr sz="2700" baseline="43209" dirty="0">
                <a:latin typeface="Symbol"/>
                <a:cs typeface="Symbol"/>
              </a:rPr>
              <a:t></a:t>
            </a:r>
            <a:r>
              <a:rPr sz="2700" spc="247" baseline="43209" dirty="0">
                <a:latin typeface="Times New Roman"/>
                <a:cs typeface="Times New Roman"/>
              </a:rPr>
              <a:t>1</a:t>
            </a:r>
            <a:r>
              <a:rPr sz="2700" spc="-187" baseline="43209" dirty="0">
                <a:latin typeface="Times New Roman"/>
                <a:cs typeface="Times New Roman"/>
              </a:rPr>
              <a:t> </a:t>
            </a:r>
            <a:r>
              <a:rPr sz="3100" i="1" spc="409" dirty="0">
                <a:latin typeface="Times New Roman"/>
                <a:cs typeface="Times New Roman"/>
              </a:rPr>
              <a:t>n</a:t>
            </a:r>
            <a:r>
              <a:rPr sz="3100" spc="195" dirty="0">
                <a:latin typeface="Times New Roman"/>
                <a:cs typeface="Times New Roman"/>
              </a:rPr>
              <a:t>)</a:t>
            </a:r>
            <a:endParaRPr sz="3100" dirty="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140200" y="31750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97350" y="32067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97350" y="32067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35600" y="4546600"/>
            <a:ext cx="2857500" cy="800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49400" y="4013200"/>
            <a:ext cx="2781300" cy="1104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06550" y="4072515"/>
            <a:ext cx="2667000" cy="958350"/>
          </a:xfrm>
          <a:custGeom>
            <a:avLst/>
            <a:gdLst/>
            <a:ahLst/>
            <a:cxnLst/>
            <a:rect l="l" t="t" r="r" b="b"/>
            <a:pathLst>
              <a:path w="2667000" h="990600">
                <a:moveTo>
                  <a:pt x="0" y="0"/>
                </a:moveTo>
                <a:lnTo>
                  <a:pt x="2667000" y="0"/>
                </a:lnTo>
                <a:lnTo>
                  <a:pt x="26670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06550" y="4072514"/>
            <a:ext cx="2667000" cy="963035"/>
          </a:xfrm>
          <a:custGeom>
            <a:avLst/>
            <a:gdLst/>
            <a:ahLst/>
            <a:cxnLst/>
            <a:rect l="l" t="t" r="r" b="b"/>
            <a:pathLst>
              <a:path w="2667000" h="990600">
                <a:moveTo>
                  <a:pt x="0" y="0"/>
                </a:moveTo>
                <a:lnTo>
                  <a:pt x="2667001" y="0"/>
                </a:lnTo>
                <a:lnTo>
                  <a:pt x="266700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322472" y="3816350"/>
            <a:ext cx="1522328" cy="1747914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L="79375" algn="ctr">
              <a:lnSpc>
                <a:spcPct val="100000"/>
              </a:lnSpc>
              <a:spcBef>
                <a:spcPts val="1775"/>
              </a:spcBef>
            </a:pPr>
            <a:r>
              <a:rPr sz="2200" i="1" spc="-5" dirty="0" smtClean="0">
                <a:latin typeface="Times New Roman"/>
                <a:cs typeface="Times New Roman"/>
              </a:rPr>
              <a:t>f</a:t>
            </a:r>
            <a:r>
              <a:rPr sz="2200" i="1" spc="-290" dirty="0" smtClean="0">
                <a:latin typeface="Times New Roman"/>
                <a:cs typeface="Times New Roman"/>
              </a:rPr>
              <a:t> </a:t>
            </a:r>
            <a:r>
              <a:rPr sz="2200" spc="35" dirty="0" smtClean="0">
                <a:latin typeface="Times New Roman"/>
                <a:cs typeface="Times New Roman"/>
              </a:rPr>
              <a:t>(</a:t>
            </a:r>
            <a:r>
              <a:rPr sz="2200" i="1" spc="35" dirty="0" smtClean="0">
                <a:latin typeface="Times New Roman"/>
                <a:cs typeface="Times New Roman"/>
              </a:rPr>
              <a:t>n</a:t>
            </a:r>
            <a:r>
              <a:rPr sz="2200" spc="35" dirty="0" smtClean="0">
                <a:latin typeface="Times New Roman"/>
                <a:cs typeface="Times New Roman"/>
              </a:rPr>
              <a:t>)</a:t>
            </a:r>
            <a:endParaRPr lang="en-US" sz="2200" spc="35" dirty="0" smtClean="0">
              <a:latin typeface="Times New Roman"/>
              <a:cs typeface="Times New Roman"/>
            </a:endParaRPr>
          </a:p>
          <a:p>
            <a:pPr marL="79375" algn="ctr">
              <a:spcBef>
                <a:spcPts val="1775"/>
              </a:spcBef>
            </a:pPr>
            <a:r>
              <a:rPr lang="en-US" sz="3600" i="1" spc="187" baseline="-25252" dirty="0" err="1" smtClean="0">
                <a:latin typeface="Times New Roman"/>
                <a:cs typeface="Times New Roman"/>
              </a:rPr>
              <a:t>n</a:t>
            </a:r>
            <a:r>
              <a:rPr lang="en-US" sz="2200" dirty="0" err="1" smtClean="0">
                <a:latin typeface="Times New Roman"/>
                <a:cs typeface="Times New Roman"/>
              </a:rPr>
              <a:t>l</a:t>
            </a:r>
            <a:r>
              <a:rPr lang="en-US" sz="2200" spc="15" dirty="0" err="1" smtClean="0">
                <a:latin typeface="Times New Roman"/>
                <a:cs typeface="Times New Roman"/>
              </a:rPr>
              <a:t>o</a:t>
            </a:r>
            <a:r>
              <a:rPr lang="en-US" sz="2200" spc="60" dirty="0" err="1" smtClean="0">
                <a:latin typeface="Times New Roman"/>
                <a:cs typeface="Times New Roman"/>
              </a:rPr>
              <a:t>g</a:t>
            </a:r>
            <a:r>
              <a:rPr lang="en-US" sz="2200" i="1" spc="-7" baseline="-19323" dirty="0" err="1" smtClean="0">
                <a:latin typeface="Times New Roman"/>
                <a:cs typeface="Times New Roman"/>
              </a:rPr>
              <a:t>b</a:t>
            </a:r>
            <a:r>
              <a:rPr lang="en-US" sz="2200" i="1" spc="-89" baseline="-19323" dirty="0" smtClean="0">
                <a:latin typeface="Times New Roman"/>
                <a:cs typeface="Times New Roman"/>
              </a:rPr>
              <a:t> </a:t>
            </a:r>
            <a:r>
              <a:rPr lang="en-US" sz="2200" i="1" spc="15" dirty="0" smtClean="0">
                <a:latin typeface="Times New Roman"/>
                <a:cs typeface="Times New Roman"/>
              </a:rPr>
              <a:t>a</a:t>
            </a:r>
          </a:p>
          <a:p>
            <a:pPr marL="79375" algn="ctr">
              <a:lnSpc>
                <a:spcPct val="100000"/>
              </a:lnSpc>
              <a:spcBef>
                <a:spcPts val="1775"/>
              </a:spcBef>
            </a:pP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734350" y="4544332"/>
            <a:ext cx="737235" cy="0"/>
          </a:xfrm>
          <a:custGeom>
            <a:avLst/>
            <a:gdLst/>
            <a:ahLst/>
            <a:cxnLst/>
            <a:rect l="l" t="t" r="r" b="b"/>
            <a:pathLst>
              <a:path w="737235">
                <a:moveTo>
                  <a:pt x="0" y="0"/>
                </a:moveTo>
                <a:lnTo>
                  <a:pt x="737114" y="0"/>
                </a:lnTo>
              </a:path>
            </a:pathLst>
          </a:custGeom>
          <a:ln w="17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533746" y="4213510"/>
            <a:ext cx="1157605" cy="955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spcBef>
                <a:spcPts val="90"/>
              </a:spcBef>
              <a:tabLst>
                <a:tab pos="1028065" algn="l"/>
              </a:tabLst>
            </a:pPr>
            <a:r>
              <a:rPr sz="2750" spc="-10" dirty="0" smtClean="0">
                <a:latin typeface="Symbol"/>
                <a:cs typeface="Symbol"/>
              </a:rPr>
              <a:t></a:t>
            </a:r>
            <a:r>
              <a:rPr lang="en-US" sz="2750" spc="-10" dirty="0" smtClean="0">
                <a:latin typeface="Symbol"/>
                <a:cs typeface="Symbol"/>
              </a:rPr>
              <a:t> </a:t>
            </a:r>
            <a:r>
              <a:rPr lang="en-US" sz="2750" spc="140" dirty="0" smtClean="0">
                <a:latin typeface="Symbol"/>
                <a:cs typeface="Symbol"/>
                <a:sym typeface="Symbol" panose="05050102010706020507" pitchFamily="18" charset="2"/>
              </a:rPr>
              <a:t></a:t>
            </a:r>
            <a:r>
              <a:rPr lang="en-US" sz="2750" spc="140" dirty="0" smtClean="0">
                <a:latin typeface="Times New Roman"/>
                <a:cs typeface="Times New Roman"/>
              </a:rPr>
              <a:t>(</a:t>
            </a:r>
            <a:r>
              <a:rPr lang="en-US" sz="2750" i="1" spc="140" dirty="0" smtClean="0">
                <a:latin typeface="Times New Roman"/>
                <a:cs typeface="Times New Roman"/>
              </a:rPr>
              <a:t>n</a:t>
            </a:r>
            <a:r>
              <a:rPr lang="en-US" sz="4950" i="1" spc="209" baseline="21043" dirty="0" smtClean="0">
                <a:latin typeface="Symbol"/>
                <a:cs typeface="Symbol"/>
              </a:rPr>
              <a:t></a:t>
            </a:r>
            <a:r>
              <a:rPr lang="en-US" sz="4950" i="1" spc="-877" baseline="21043" dirty="0" smtClean="0">
                <a:latin typeface="Times New Roman"/>
                <a:cs typeface="Times New Roman"/>
              </a:rPr>
              <a:t> </a:t>
            </a:r>
            <a:r>
              <a:rPr lang="en-US" sz="2750" spc="-919" dirty="0" smtClean="0">
                <a:latin typeface="Times New Roman"/>
                <a:cs typeface="Times New Roman"/>
              </a:rPr>
              <a:t>)</a:t>
            </a:r>
            <a:endParaRPr lang="en-US" sz="275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tabLst>
                <a:tab pos="1028065" algn="l"/>
              </a:tabLst>
            </a:pPr>
            <a:r>
              <a:rPr sz="2750" spc="-204" dirty="0" smtClean="0">
                <a:latin typeface="Times New Roman"/>
                <a:cs typeface="Times New Roman"/>
              </a:rPr>
              <a:t> </a:t>
            </a:r>
            <a:endParaRPr sz="2750" dirty="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749800" y="47752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06950" y="48069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06950" y="48069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83540" y="4516120"/>
            <a:ext cx="1076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800" u="sng" spc="-1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3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2140" y="5201920"/>
            <a:ext cx="469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49350" y="5187950"/>
            <a:ext cx="3505200" cy="5334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209"/>
              </a:spcBef>
            </a:pPr>
            <a:r>
              <a:rPr sz="2400" i="1" dirty="0">
                <a:solidFill>
                  <a:srgbClr val="000090"/>
                </a:solidFill>
                <a:latin typeface="Times New Roman"/>
                <a:cs typeface="Times New Roman"/>
              </a:rPr>
              <a:t>a f </a:t>
            </a:r>
            <a:r>
              <a:rPr sz="2400" spc="5" dirty="0">
                <a:solidFill>
                  <a:srgbClr val="000090"/>
                </a:solidFill>
                <a:latin typeface="Times New Roman"/>
                <a:cs typeface="Times New Roman"/>
              </a:rPr>
              <a:t>(</a:t>
            </a:r>
            <a:r>
              <a:rPr sz="24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n</a:t>
            </a:r>
            <a:r>
              <a:rPr sz="2400" spc="5" dirty="0">
                <a:solidFill>
                  <a:srgbClr val="000090"/>
                </a:solidFill>
                <a:latin typeface="Times New Roman"/>
                <a:cs typeface="Times New Roman"/>
              </a:rPr>
              <a:t>/</a:t>
            </a:r>
            <a:r>
              <a:rPr sz="24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400" spc="5" dirty="0">
                <a:solidFill>
                  <a:srgbClr val="000090"/>
                </a:solidFill>
                <a:latin typeface="Times New Roman"/>
                <a:cs typeface="Times New Roman"/>
              </a:rPr>
              <a:t>) </a:t>
            </a:r>
            <a:r>
              <a:rPr sz="2400" dirty="0">
                <a:solidFill>
                  <a:srgbClr val="000090"/>
                </a:solidFill>
                <a:latin typeface="Symbol"/>
                <a:cs typeface="Symbol"/>
              </a:rPr>
              <a:t>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 c </a:t>
            </a:r>
            <a:r>
              <a:rPr sz="2400" i="1" dirty="0">
                <a:solidFill>
                  <a:srgbClr val="000090"/>
                </a:solidFill>
                <a:latin typeface="Times New Roman"/>
                <a:cs typeface="Times New Roman"/>
              </a:rPr>
              <a:t>f 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0090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)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c &lt;</a:t>
            </a:r>
            <a:r>
              <a:rPr sz="2400" spc="-2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92750" y="4578350"/>
            <a:ext cx="2743200" cy="6858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505"/>
              </a:spcBef>
            </a:pPr>
            <a:r>
              <a:rPr sz="4200" spc="-22" baseline="1984" dirty="0">
                <a:latin typeface="Times New Roman"/>
                <a:cs typeface="Times New Roman"/>
              </a:rPr>
              <a:t>T(n) </a:t>
            </a:r>
            <a:r>
              <a:rPr sz="4200" baseline="1984" dirty="0">
                <a:latin typeface="Times New Roman"/>
                <a:cs typeface="Times New Roman"/>
              </a:rPr>
              <a:t>= </a:t>
            </a:r>
            <a:r>
              <a:rPr sz="3200" spc="280" dirty="0">
                <a:latin typeface="Symbol"/>
                <a:cs typeface="Symbol"/>
              </a:rPr>
              <a:t></a:t>
            </a:r>
            <a:r>
              <a:rPr sz="3200" spc="280" dirty="0">
                <a:latin typeface="Times New Roman"/>
                <a:cs typeface="Times New Roman"/>
              </a:rPr>
              <a:t>( </a:t>
            </a:r>
            <a:r>
              <a:rPr sz="3200" i="1" spc="155" dirty="0">
                <a:latin typeface="Times New Roman"/>
                <a:cs typeface="Times New Roman"/>
              </a:rPr>
              <a:t>f</a:t>
            </a:r>
            <a:r>
              <a:rPr sz="3200" i="1" spc="-585" dirty="0">
                <a:latin typeface="Times New Roman"/>
                <a:cs typeface="Times New Roman"/>
              </a:rPr>
              <a:t> </a:t>
            </a:r>
            <a:r>
              <a:rPr sz="3200" spc="250" dirty="0">
                <a:latin typeface="Times New Roman"/>
                <a:cs typeface="Times New Roman"/>
              </a:rPr>
              <a:t>(</a:t>
            </a:r>
            <a:r>
              <a:rPr sz="3200" i="1" spc="250" dirty="0">
                <a:latin typeface="Times New Roman"/>
                <a:cs typeface="Times New Roman"/>
              </a:rPr>
              <a:t>n</a:t>
            </a:r>
            <a:r>
              <a:rPr sz="3200" spc="250" dirty="0">
                <a:latin typeface="Times New Roman"/>
                <a:cs typeface="Times New Roman"/>
              </a:rPr>
              <a:t>))</a:t>
            </a:r>
            <a:endParaRPr sz="3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806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2200" y="5156200"/>
            <a:ext cx="3619500" cy="647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0" y="1574800"/>
            <a:ext cx="3695700" cy="1104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49400" y="1574800"/>
            <a:ext cx="2324100" cy="1104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6549" y="1606550"/>
            <a:ext cx="2426335" cy="990600"/>
          </a:xfrm>
          <a:custGeom>
            <a:avLst/>
            <a:gdLst/>
            <a:ahLst/>
            <a:cxnLst/>
            <a:rect l="l" t="t" r="r" b="b"/>
            <a:pathLst>
              <a:path w="2209800" h="990600">
                <a:moveTo>
                  <a:pt x="0" y="0"/>
                </a:moveTo>
                <a:lnTo>
                  <a:pt x="2209800" y="0"/>
                </a:lnTo>
                <a:lnTo>
                  <a:pt x="22098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6550" y="1606550"/>
            <a:ext cx="2426334" cy="990600"/>
          </a:xfrm>
          <a:custGeom>
            <a:avLst/>
            <a:gdLst/>
            <a:ahLst/>
            <a:cxnLst/>
            <a:rect l="l" t="t" r="r" b="b"/>
            <a:pathLst>
              <a:path w="2209800" h="990600">
                <a:moveTo>
                  <a:pt x="0" y="0"/>
                </a:moveTo>
                <a:lnTo>
                  <a:pt x="2209801" y="0"/>
                </a:lnTo>
                <a:lnTo>
                  <a:pt x="220980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16175" y="210820"/>
            <a:ext cx="4530090" cy="9956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558800" marR="5080" indent="-546100">
              <a:lnSpc>
                <a:spcPts val="3800"/>
              </a:lnSpc>
              <a:spcBef>
                <a:spcPts val="260"/>
              </a:spcBef>
            </a:pPr>
            <a:r>
              <a:rPr sz="3200" spc="-25" dirty="0">
                <a:solidFill>
                  <a:srgbClr val="424456"/>
                </a:solidFill>
                <a:latin typeface="Times New Roman"/>
                <a:cs typeface="Times New Roman"/>
              </a:rPr>
              <a:t>Master </a:t>
            </a:r>
            <a:r>
              <a:rPr sz="3200" dirty="0">
                <a:solidFill>
                  <a:srgbClr val="424456"/>
                </a:solidFill>
                <a:latin typeface="Times New Roman"/>
                <a:cs typeface="Times New Roman"/>
              </a:rPr>
              <a:t>Theorem: </a:t>
            </a:r>
            <a:r>
              <a:rPr sz="3200" spc="-10" dirty="0">
                <a:solidFill>
                  <a:srgbClr val="424456"/>
                </a:solidFill>
                <a:latin typeface="Times New Roman"/>
                <a:cs typeface="Times New Roman"/>
              </a:rPr>
              <a:t>Reminder  </a:t>
            </a:r>
            <a:r>
              <a:rPr sz="3200" spc="15" dirty="0">
                <a:solidFill>
                  <a:srgbClr val="0000FF"/>
                </a:solidFill>
                <a:latin typeface="Times New Roman"/>
                <a:cs typeface="Times New Roman"/>
              </a:rPr>
              <a:t>T(n) 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3200" spc="5" dirty="0">
                <a:solidFill>
                  <a:srgbClr val="0000FF"/>
                </a:solidFill>
                <a:latin typeface="Times New Roman"/>
                <a:cs typeface="Times New Roman"/>
              </a:rPr>
              <a:t>aT(n/b) 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3200" spc="-2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200" spc="15" dirty="0">
                <a:solidFill>
                  <a:srgbClr val="0000FF"/>
                </a:solidFill>
                <a:latin typeface="Times New Roman"/>
                <a:cs typeface="Times New Roman"/>
              </a:rPr>
              <a:t>f(n)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540" y="1849120"/>
            <a:ext cx="10064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600" u="sng" spc="-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600" spc="-5" dirty="0">
                <a:latin typeface="Times New Roman"/>
                <a:cs typeface="Times New Roman"/>
              </a:rPr>
              <a:t>: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4272" y="1227184"/>
            <a:ext cx="686435" cy="1313815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R="10795" algn="ctr">
              <a:lnSpc>
                <a:spcPct val="100000"/>
              </a:lnSpc>
              <a:spcBef>
                <a:spcPts val="1870"/>
              </a:spcBef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>
              <a:latin typeface="Times New Roman"/>
              <a:cs typeface="Times New Roman"/>
            </a:endParaRPr>
          </a:p>
          <a:p>
            <a:pPr marL="79375" algn="ctr">
              <a:lnSpc>
                <a:spcPct val="100000"/>
              </a:lnSpc>
              <a:spcBef>
                <a:spcPts val="1775"/>
              </a:spcBef>
            </a:pPr>
            <a:r>
              <a:rPr sz="2750" i="1" spc="-5" dirty="0">
                <a:latin typeface="Times New Roman"/>
                <a:cs typeface="Times New Roman"/>
              </a:rPr>
              <a:t>f</a:t>
            </a:r>
            <a:r>
              <a:rPr sz="2750" i="1" spc="-290" dirty="0">
                <a:latin typeface="Times New Roman"/>
                <a:cs typeface="Times New Roman"/>
              </a:rPr>
              <a:t> </a:t>
            </a:r>
            <a:r>
              <a:rPr sz="2750" spc="35" dirty="0">
                <a:latin typeface="Times New Roman"/>
                <a:cs typeface="Times New Roman"/>
              </a:rPr>
              <a:t>(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34350" y="2105932"/>
            <a:ext cx="737235" cy="0"/>
          </a:xfrm>
          <a:custGeom>
            <a:avLst/>
            <a:gdLst/>
            <a:ahLst/>
            <a:cxnLst/>
            <a:rect l="l" t="t" r="r" b="b"/>
            <a:pathLst>
              <a:path w="737235">
                <a:moveTo>
                  <a:pt x="0" y="0"/>
                </a:moveTo>
                <a:lnTo>
                  <a:pt x="737114" y="0"/>
                </a:lnTo>
              </a:path>
            </a:pathLst>
          </a:custGeom>
          <a:ln w="17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50246" y="1749203"/>
            <a:ext cx="1528126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275" dirty="0">
                <a:latin typeface="Times New Roman"/>
                <a:cs typeface="Times New Roman"/>
              </a:rPr>
              <a:t> </a:t>
            </a:r>
            <a:r>
              <a:rPr lang="en-US" sz="2750" spc="140" dirty="0" smtClean="0">
                <a:latin typeface="Symbol"/>
                <a:cs typeface="Symbol"/>
                <a:sym typeface="Symbol" panose="05050102010706020507" pitchFamily="18" charset="2"/>
              </a:rPr>
              <a:t></a:t>
            </a:r>
            <a:r>
              <a:rPr sz="2750" spc="140" dirty="0" smtClean="0">
                <a:latin typeface="Times New Roman"/>
                <a:cs typeface="Times New Roman"/>
              </a:rPr>
              <a:t>(</a:t>
            </a:r>
            <a:r>
              <a:rPr sz="2750" i="1" spc="140" dirty="0">
                <a:latin typeface="Times New Roman"/>
                <a:cs typeface="Times New Roman"/>
              </a:rPr>
              <a:t>n</a:t>
            </a:r>
            <a:r>
              <a:rPr sz="4950" i="1" spc="209" baseline="21043" dirty="0" smtClean="0">
                <a:latin typeface="Symbol"/>
                <a:cs typeface="Symbol"/>
              </a:rPr>
              <a:t></a:t>
            </a:r>
            <a:r>
              <a:rPr sz="4950" i="1" spc="-877" baseline="21043" dirty="0" smtClean="0">
                <a:latin typeface="Times New Roman"/>
                <a:cs typeface="Times New Roman"/>
              </a:rPr>
              <a:t> </a:t>
            </a:r>
            <a:r>
              <a:rPr sz="2750" spc="-919" dirty="0" smtClean="0"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83150" y="1606550"/>
            <a:ext cx="35814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830"/>
              </a:spcBef>
            </a:pPr>
            <a:r>
              <a:rPr sz="2800" spc="-15" dirty="0">
                <a:latin typeface="Times New Roman"/>
                <a:cs typeface="Times New Roman"/>
              </a:rPr>
              <a:t>T</a:t>
            </a:r>
            <a:r>
              <a:rPr sz="2800" spc="-35" dirty="0">
                <a:latin typeface="Times New Roman"/>
                <a:cs typeface="Times New Roman"/>
              </a:rPr>
              <a:t>(</a:t>
            </a:r>
            <a:r>
              <a:rPr sz="2800" dirty="0">
                <a:latin typeface="Times New Roman"/>
                <a:cs typeface="Times New Roman"/>
              </a:rPr>
              <a:t>n)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=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3400" spc="390" dirty="0">
                <a:latin typeface="Symbol"/>
                <a:cs typeface="Symbol"/>
              </a:rPr>
              <a:t></a:t>
            </a:r>
            <a:r>
              <a:rPr sz="3400" spc="254" dirty="0">
                <a:latin typeface="Times New Roman"/>
                <a:cs typeface="Times New Roman"/>
              </a:rPr>
              <a:t>(</a:t>
            </a:r>
            <a:r>
              <a:rPr sz="3400" i="1" spc="495" dirty="0">
                <a:latin typeface="Times New Roman"/>
                <a:cs typeface="Times New Roman"/>
              </a:rPr>
              <a:t>n</a:t>
            </a:r>
            <a:r>
              <a:rPr sz="2925" spc="135" baseline="44159" dirty="0">
                <a:latin typeface="Times New Roman"/>
                <a:cs typeface="Times New Roman"/>
              </a:rPr>
              <a:t>l</a:t>
            </a:r>
            <a:r>
              <a:rPr sz="2925" spc="270" baseline="44159" dirty="0">
                <a:latin typeface="Times New Roman"/>
                <a:cs typeface="Times New Roman"/>
              </a:rPr>
              <a:t>o</a:t>
            </a:r>
            <a:r>
              <a:rPr sz="2925" spc="375" baseline="44159" dirty="0">
                <a:latin typeface="Times New Roman"/>
                <a:cs typeface="Times New Roman"/>
              </a:rPr>
              <a:t>g</a:t>
            </a:r>
            <a:r>
              <a:rPr sz="2100" i="1" spc="202" baseline="41666" dirty="0">
                <a:latin typeface="Times New Roman"/>
                <a:cs typeface="Times New Roman"/>
              </a:rPr>
              <a:t>b</a:t>
            </a:r>
            <a:r>
              <a:rPr sz="2100" i="1" spc="-22" baseline="41666" dirty="0">
                <a:latin typeface="Times New Roman"/>
                <a:cs typeface="Times New Roman"/>
              </a:rPr>
              <a:t> </a:t>
            </a:r>
            <a:r>
              <a:rPr sz="2925" i="1" spc="270" baseline="44159" dirty="0">
                <a:latin typeface="Times New Roman"/>
                <a:cs typeface="Times New Roman"/>
              </a:rPr>
              <a:t>a</a:t>
            </a:r>
            <a:r>
              <a:rPr sz="2925" i="1" spc="-330" baseline="44159" dirty="0">
                <a:latin typeface="Times New Roman"/>
                <a:cs typeface="Times New Roman"/>
              </a:rPr>
              <a:t> </a:t>
            </a:r>
            <a:r>
              <a:rPr sz="3400" spc="195" dirty="0">
                <a:latin typeface="Times New Roman"/>
                <a:cs typeface="Times New Roman"/>
              </a:rPr>
              <a:t>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40200" y="1955800"/>
            <a:ext cx="647700" cy="431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97350" y="1987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97350" y="1987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83150" y="2871199"/>
            <a:ext cx="3962400" cy="952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9400" y="2819400"/>
            <a:ext cx="2590800" cy="1104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3540" y="3068320"/>
            <a:ext cx="1076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800" u="sng" spc="-1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06550" y="2851150"/>
            <a:ext cx="24765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27635">
              <a:lnSpc>
                <a:spcPts val="2475"/>
              </a:lnSpc>
              <a:spcBef>
                <a:spcPts val="295"/>
              </a:spcBef>
            </a:pPr>
            <a:r>
              <a:rPr sz="2750" u="heavy" spc="190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2750" i="1" u="heavy" spc="-2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750" i="1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750" u="heavy" spc="3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  <a:p>
            <a:pPr marL="942340">
              <a:lnSpc>
                <a:spcPts val="1305"/>
              </a:lnSpc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10" dirty="0">
                <a:latin typeface="Times New Roman"/>
                <a:cs typeface="Times New Roman"/>
              </a:rPr>
              <a:t> </a:t>
            </a:r>
            <a:r>
              <a:rPr sz="2750" dirty="0">
                <a:latin typeface="Symbol"/>
                <a:cs typeface="Symbol"/>
              </a:rPr>
              <a:t></a:t>
            </a:r>
            <a:r>
              <a:rPr sz="2750" dirty="0">
                <a:latin typeface="Times New Roman"/>
                <a:cs typeface="Times New Roman"/>
              </a:rPr>
              <a:t>(lg</a:t>
            </a:r>
            <a:r>
              <a:rPr sz="2325" i="1" baseline="44802" dirty="0">
                <a:latin typeface="Times New Roman"/>
                <a:cs typeface="Times New Roman"/>
              </a:rPr>
              <a:t>k</a:t>
            </a:r>
            <a:r>
              <a:rPr sz="2325" i="1" spc="-375" baseline="44802" dirty="0">
                <a:latin typeface="Times New Roman"/>
                <a:cs typeface="Times New Roman"/>
              </a:rPr>
              <a:t> 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 dirty="0">
              <a:latin typeface="Times New Roman"/>
              <a:cs typeface="Times New Roman"/>
            </a:endParaRPr>
          </a:p>
          <a:p>
            <a:pPr marL="147320">
              <a:lnSpc>
                <a:spcPts val="2125"/>
              </a:lnSpc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 dirty="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83150" y="2901950"/>
            <a:ext cx="3962400" cy="8382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7081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345"/>
              </a:spcBef>
            </a:pPr>
            <a:r>
              <a:rPr sz="4200" spc="-22" baseline="4960" dirty="0">
                <a:latin typeface="Times New Roman"/>
                <a:cs typeface="Times New Roman"/>
              </a:rPr>
              <a:t>T</a:t>
            </a:r>
            <a:r>
              <a:rPr sz="4200" spc="-52" baseline="4960" dirty="0">
                <a:latin typeface="Times New Roman"/>
                <a:cs typeface="Times New Roman"/>
              </a:rPr>
              <a:t>(</a:t>
            </a:r>
            <a:r>
              <a:rPr sz="4200" baseline="4960" dirty="0">
                <a:latin typeface="Times New Roman"/>
                <a:cs typeface="Times New Roman"/>
              </a:rPr>
              <a:t>n)</a:t>
            </a:r>
            <a:r>
              <a:rPr sz="4200" spc="97" baseline="4960" dirty="0">
                <a:latin typeface="Times New Roman"/>
                <a:cs typeface="Times New Roman"/>
              </a:rPr>
              <a:t> </a:t>
            </a:r>
            <a:r>
              <a:rPr sz="4200" baseline="4960" dirty="0">
                <a:latin typeface="Times New Roman"/>
                <a:cs typeface="Times New Roman"/>
              </a:rPr>
              <a:t>=</a:t>
            </a:r>
            <a:r>
              <a:rPr sz="4200" spc="-75" baseline="4960" dirty="0">
                <a:latin typeface="Times New Roman"/>
                <a:cs typeface="Times New Roman"/>
              </a:rPr>
              <a:t> </a:t>
            </a:r>
            <a:r>
              <a:rPr sz="3100" spc="395" dirty="0">
                <a:latin typeface="Symbol"/>
                <a:cs typeface="Symbol"/>
              </a:rPr>
              <a:t></a:t>
            </a:r>
            <a:r>
              <a:rPr sz="3100" spc="250" dirty="0">
                <a:latin typeface="Times New Roman"/>
                <a:cs typeface="Times New Roman"/>
              </a:rPr>
              <a:t>(</a:t>
            </a:r>
            <a:r>
              <a:rPr sz="3100" i="1" spc="475" dirty="0">
                <a:latin typeface="Times New Roman"/>
                <a:cs typeface="Times New Roman"/>
              </a:rPr>
              <a:t>n</a:t>
            </a:r>
            <a:r>
              <a:rPr sz="2700" spc="120" baseline="43209" dirty="0">
                <a:latin typeface="Times New Roman"/>
                <a:cs typeface="Times New Roman"/>
              </a:rPr>
              <a:t>l</a:t>
            </a:r>
            <a:r>
              <a:rPr sz="2700" spc="247" baseline="43209" dirty="0">
                <a:latin typeface="Times New Roman"/>
                <a:cs typeface="Times New Roman"/>
              </a:rPr>
              <a:t>o</a:t>
            </a:r>
            <a:r>
              <a:rPr sz="2700" spc="345" baseline="43209" dirty="0">
                <a:latin typeface="Times New Roman"/>
                <a:cs typeface="Times New Roman"/>
              </a:rPr>
              <a:t>g</a:t>
            </a:r>
            <a:r>
              <a:rPr sz="1950" i="1" spc="187" baseline="40598" dirty="0">
                <a:latin typeface="Times New Roman"/>
                <a:cs typeface="Times New Roman"/>
              </a:rPr>
              <a:t>b</a:t>
            </a:r>
            <a:r>
              <a:rPr sz="1950" i="1" spc="-22" baseline="40598" dirty="0">
                <a:latin typeface="Times New Roman"/>
                <a:cs typeface="Times New Roman"/>
              </a:rPr>
              <a:t> </a:t>
            </a:r>
            <a:r>
              <a:rPr sz="2700" i="1" spc="247" baseline="43209" dirty="0">
                <a:latin typeface="Times New Roman"/>
                <a:cs typeface="Times New Roman"/>
              </a:rPr>
              <a:t>a</a:t>
            </a:r>
            <a:r>
              <a:rPr sz="2700" i="1" baseline="43209" dirty="0">
                <a:latin typeface="Times New Roman"/>
                <a:cs typeface="Times New Roman"/>
              </a:rPr>
              <a:t> </a:t>
            </a:r>
            <a:r>
              <a:rPr sz="3100" spc="155" dirty="0">
                <a:latin typeface="Times New Roman"/>
                <a:cs typeface="Times New Roman"/>
              </a:rPr>
              <a:t>l</a:t>
            </a:r>
            <a:r>
              <a:rPr sz="3100" spc="434" dirty="0">
                <a:latin typeface="Times New Roman"/>
                <a:cs typeface="Times New Roman"/>
              </a:rPr>
              <a:t>g</a:t>
            </a:r>
            <a:r>
              <a:rPr sz="2700" i="1" spc="352" baseline="43209" dirty="0">
                <a:latin typeface="Times New Roman"/>
                <a:cs typeface="Times New Roman"/>
              </a:rPr>
              <a:t>k</a:t>
            </a:r>
            <a:r>
              <a:rPr sz="2700" baseline="43209" dirty="0">
                <a:latin typeface="Symbol"/>
                <a:cs typeface="Symbol"/>
              </a:rPr>
              <a:t></a:t>
            </a:r>
            <a:r>
              <a:rPr sz="2700" spc="247" baseline="43209" dirty="0">
                <a:latin typeface="Times New Roman"/>
                <a:cs typeface="Times New Roman"/>
              </a:rPr>
              <a:t>1</a:t>
            </a:r>
            <a:r>
              <a:rPr sz="2700" spc="-187" baseline="43209" dirty="0">
                <a:latin typeface="Times New Roman"/>
                <a:cs typeface="Times New Roman"/>
              </a:rPr>
              <a:t> </a:t>
            </a:r>
            <a:r>
              <a:rPr sz="3100" i="1" spc="409" dirty="0">
                <a:latin typeface="Times New Roman"/>
                <a:cs typeface="Times New Roman"/>
              </a:rPr>
              <a:t>n</a:t>
            </a:r>
            <a:r>
              <a:rPr sz="3100" spc="195" dirty="0">
                <a:latin typeface="Times New Roman"/>
                <a:cs typeface="Times New Roman"/>
              </a:rPr>
              <a:t>)</a:t>
            </a:r>
            <a:endParaRPr sz="3100" dirty="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140200" y="3175000"/>
            <a:ext cx="647700" cy="431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97350" y="32067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97350" y="32067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35600" y="4546600"/>
            <a:ext cx="2857500" cy="800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49400" y="4013200"/>
            <a:ext cx="2781300" cy="11049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06550" y="4072515"/>
            <a:ext cx="2667000" cy="958350"/>
          </a:xfrm>
          <a:custGeom>
            <a:avLst/>
            <a:gdLst/>
            <a:ahLst/>
            <a:cxnLst/>
            <a:rect l="l" t="t" r="r" b="b"/>
            <a:pathLst>
              <a:path w="2667000" h="990600">
                <a:moveTo>
                  <a:pt x="0" y="0"/>
                </a:moveTo>
                <a:lnTo>
                  <a:pt x="2667000" y="0"/>
                </a:lnTo>
                <a:lnTo>
                  <a:pt x="26670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06550" y="4072514"/>
            <a:ext cx="2667000" cy="963035"/>
          </a:xfrm>
          <a:custGeom>
            <a:avLst/>
            <a:gdLst/>
            <a:ahLst/>
            <a:cxnLst/>
            <a:rect l="l" t="t" r="r" b="b"/>
            <a:pathLst>
              <a:path w="2667000" h="990600">
                <a:moveTo>
                  <a:pt x="0" y="0"/>
                </a:moveTo>
                <a:lnTo>
                  <a:pt x="2667001" y="0"/>
                </a:lnTo>
                <a:lnTo>
                  <a:pt x="266700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322472" y="3816350"/>
            <a:ext cx="1522328" cy="1747914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L="79375" algn="ctr">
              <a:lnSpc>
                <a:spcPct val="100000"/>
              </a:lnSpc>
              <a:spcBef>
                <a:spcPts val="1775"/>
              </a:spcBef>
            </a:pPr>
            <a:r>
              <a:rPr sz="2200" i="1" spc="-5" dirty="0" smtClean="0">
                <a:latin typeface="Times New Roman"/>
                <a:cs typeface="Times New Roman"/>
              </a:rPr>
              <a:t>f</a:t>
            </a:r>
            <a:r>
              <a:rPr sz="2200" i="1" spc="-290" dirty="0" smtClean="0">
                <a:latin typeface="Times New Roman"/>
                <a:cs typeface="Times New Roman"/>
              </a:rPr>
              <a:t> </a:t>
            </a:r>
            <a:r>
              <a:rPr sz="2200" spc="35" dirty="0" smtClean="0">
                <a:latin typeface="Times New Roman"/>
                <a:cs typeface="Times New Roman"/>
              </a:rPr>
              <a:t>(</a:t>
            </a:r>
            <a:r>
              <a:rPr sz="2200" i="1" spc="35" dirty="0" smtClean="0">
                <a:latin typeface="Times New Roman"/>
                <a:cs typeface="Times New Roman"/>
              </a:rPr>
              <a:t>n</a:t>
            </a:r>
            <a:r>
              <a:rPr sz="2200" spc="35" dirty="0" smtClean="0">
                <a:latin typeface="Times New Roman"/>
                <a:cs typeface="Times New Roman"/>
              </a:rPr>
              <a:t>)</a:t>
            </a:r>
            <a:endParaRPr lang="en-US" sz="2200" spc="35" dirty="0" smtClean="0">
              <a:latin typeface="Times New Roman"/>
              <a:cs typeface="Times New Roman"/>
            </a:endParaRPr>
          </a:p>
          <a:p>
            <a:pPr marL="79375" algn="ctr">
              <a:spcBef>
                <a:spcPts val="1775"/>
              </a:spcBef>
            </a:pPr>
            <a:r>
              <a:rPr lang="en-US" sz="3600" i="1" spc="187" baseline="-25252" dirty="0" err="1" smtClean="0">
                <a:latin typeface="Times New Roman"/>
                <a:cs typeface="Times New Roman"/>
              </a:rPr>
              <a:t>n</a:t>
            </a:r>
            <a:r>
              <a:rPr lang="en-US" sz="2200" dirty="0" err="1" smtClean="0">
                <a:latin typeface="Times New Roman"/>
                <a:cs typeface="Times New Roman"/>
              </a:rPr>
              <a:t>l</a:t>
            </a:r>
            <a:r>
              <a:rPr lang="en-US" sz="2200" spc="15" dirty="0" err="1" smtClean="0">
                <a:latin typeface="Times New Roman"/>
                <a:cs typeface="Times New Roman"/>
              </a:rPr>
              <a:t>o</a:t>
            </a:r>
            <a:r>
              <a:rPr lang="en-US" sz="2200" spc="60" dirty="0" err="1" smtClean="0">
                <a:latin typeface="Times New Roman"/>
                <a:cs typeface="Times New Roman"/>
              </a:rPr>
              <a:t>g</a:t>
            </a:r>
            <a:r>
              <a:rPr lang="en-US" sz="2200" i="1" spc="-7" baseline="-19323" dirty="0" err="1" smtClean="0">
                <a:latin typeface="Times New Roman"/>
                <a:cs typeface="Times New Roman"/>
              </a:rPr>
              <a:t>b</a:t>
            </a:r>
            <a:r>
              <a:rPr lang="en-US" sz="2200" i="1" spc="-89" baseline="-19323" dirty="0" smtClean="0">
                <a:latin typeface="Times New Roman"/>
                <a:cs typeface="Times New Roman"/>
              </a:rPr>
              <a:t> </a:t>
            </a:r>
            <a:r>
              <a:rPr lang="en-US" sz="2200" i="1" spc="15" dirty="0" smtClean="0">
                <a:latin typeface="Times New Roman"/>
                <a:cs typeface="Times New Roman"/>
              </a:rPr>
              <a:t>a</a:t>
            </a:r>
          </a:p>
          <a:p>
            <a:pPr marL="79375" algn="ctr">
              <a:lnSpc>
                <a:spcPct val="100000"/>
              </a:lnSpc>
              <a:spcBef>
                <a:spcPts val="1775"/>
              </a:spcBef>
            </a:pP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734350" y="4544332"/>
            <a:ext cx="737235" cy="0"/>
          </a:xfrm>
          <a:custGeom>
            <a:avLst/>
            <a:gdLst/>
            <a:ahLst/>
            <a:cxnLst/>
            <a:rect l="l" t="t" r="r" b="b"/>
            <a:pathLst>
              <a:path w="737235">
                <a:moveTo>
                  <a:pt x="0" y="0"/>
                </a:moveTo>
                <a:lnTo>
                  <a:pt x="737114" y="0"/>
                </a:lnTo>
              </a:path>
            </a:pathLst>
          </a:custGeom>
          <a:ln w="17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533746" y="4213510"/>
            <a:ext cx="1157605" cy="955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spcBef>
                <a:spcPts val="90"/>
              </a:spcBef>
              <a:tabLst>
                <a:tab pos="1028065" algn="l"/>
              </a:tabLst>
            </a:pPr>
            <a:r>
              <a:rPr sz="2750" spc="-10" dirty="0" smtClean="0">
                <a:latin typeface="Symbol"/>
                <a:cs typeface="Symbol"/>
              </a:rPr>
              <a:t></a:t>
            </a:r>
            <a:r>
              <a:rPr lang="en-US" sz="2750" spc="-10" dirty="0" smtClean="0">
                <a:latin typeface="Symbol"/>
                <a:cs typeface="Symbol"/>
              </a:rPr>
              <a:t> </a:t>
            </a:r>
            <a:r>
              <a:rPr lang="en-US" sz="2750" spc="140" dirty="0" smtClean="0">
                <a:latin typeface="Symbol"/>
                <a:cs typeface="Symbol"/>
                <a:sym typeface="Symbol" panose="05050102010706020507" pitchFamily="18" charset="2"/>
              </a:rPr>
              <a:t></a:t>
            </a:r>
            <a:r>
              <a:rPr lang="en-US" sz="2750" spc="140" dirty="0" smtClean="0">
                <a:latin typeface="Times New Roman"/>
                <a:cs typeface="Times New Roman"/>
              </a:rPr>
              <a:t>(</a:t>
            </a:r>
            <a:r>
              <a:rPr lang="en-US" sz="2750" i="1" spc="140" dirty="0" smtClean="0">
                <a:latin typeface="Times New Roman"/>
                <a:cs typeface="Times New Roman"/>
              </a:rPr>
              <a:t>n</a:t>
            </a:r>
            <a:r>
              <a:rPr lang="en-US" sz="4950" i="1" spc="209" baseline="21043" dirty="0" smtClean="0">
                <a:latin typeface="Symbol"/>
                <a:cs typeface="Symbol"/>
              </a:rPr>
              <a:t></a:t>
            </a:r>
            <a:r>
              <a:rPr lang="en-US" sz="4950" i="1" spc="-877" baseline="21043" dirty="0" smtClean="0">
                <a:latin typeface="Times New Roman"/>
                <a:cs typeface="Times New Roman"/>
              </a:rPr>
              <a:t> </a:t>
            </a:r>
            <a:r>
              <a:rPr lang="en-US" sz="2750" spc="-919" dirty="0" smtClean="0">
                <a:latin typeface="Times New Roman"/>
                <a:cs typeface="Times New Roman"/>
              </a:rPr>
              <a:t>)</a:t>
            </a:r>
            <a:endParaRPr lang="en-US" sz="275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tabLst>
                <a:tab pos="1028065" algn="l"/>
              </a:tabLst>
            </a:pPr>
            <a:r>
              <a:rPr sz="2750" spc="-204" dirty="0" smtClean="0">
                <a:latin typeface="Times New Roman"/>
                <a:cs typeface="Times New Roman"/>
              </a:rPr>
              <a:t> </a:t>
            </a:r>
            <a:endParaRPr sz="2750" dirty="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749800" y="4775200"/>
            <a:ext cx="647700" cy="431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06950" y="48069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06950" y="48069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83540" y="4516120"/>
            <a:ext cx="1076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800" u="sng" spc="-1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3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2140" y="5201920"/>
            <a:ext cx="469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49350" y="5187950"/>
            <a:ext cx="3505200" cy="5334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209"/>
              </a:spcBef>
            </a:pPr>
            <a:r>
              <a:rPr sz="2400" i="1" dirty="0">
                <a:solidFill>
                  <a:srgbClr val="000090"/>
                </a:solidFill>
                <a:latin typeface="Times New Roman"/>
                <a:cs typeface="Times New Roman"/>
              </a:rPr>
              <a:t>a f </a:t>
            </a:r>
            <a:r>
              <a:rPr sz="2400" spc="5" dirty="0">
                <a:solidFill>
                  <a:srgbClr val="000090"/>
                </a:solidFill>
                <a:latin typeface="Times New Roman"/>
                <a:cs typeface="Times New Roman"/>
              </a:rPr>
              <a:t>(</a:t>
            </a:r>
            <a:r>
              <a:rPr sz="24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n</a:t>
            </a:r>
            <a:r>
              <a:rPr sz="2400" spc="5" dirty="0">
                <a:solidFill>
                  <a:srgbClr val="000090"/>
                </a:solidFill>
                <a:latin typeface="Times New Roman"/>
                <a:cs typeface="Times New Roman"/>
              </a:rPr>
              <a:t>/</a:t>
            </a:r>
            <a:r>
              <a:rPr sz="24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b</a:t>
            </a:r>
            <a:r>
              <a:rPr sz="2400" spc="5" dirty="0">
                <a:solidFill>
                  <a:srgbClr val="000090"/>
                </a:solidFill>
                <a:latin typeface="Times New Roman"/>
                <a:cs typeface="Times New Roman"/>
              </a:rPr>
              <a:t>) </a:t>
            </a:r>
            <a:r>
              <a:rPr sz="2400" dirty="0">
                <a:solidFill>
                  <a:srgbClr val="000090"/>
                </a:solidFill>
                <a:latin typeface="Symbol"/>
                <a:cs typeface="Symbol"/>
              </a:rPr>
              <a:t>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 c </a:t>
            </a:r>
            <a:r>
              <a:rPr sz="2400" i="1" dirty="0">
                <a:solidFill>
                  <a:srgbClr val="000090"/>
                </a:solidFill>
                <a:latin typeface="Times New Roman"/>
                <a:cs typeface="Times New Roman"/>
              </a:rPr>
              <a:t>f 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0090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000090"/>
                </a:solidFill>
                <a:latin typeface="Times New Roman"/>
                <a:cs typeface="Times New Roman"/>
              </a:rPr>
              <a:t>)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c &lt;</a:t>
            </a:r>
            <a:r>
              <a:rPr sz="2400" spc="-2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92750" y="4578350"/>
            <a:ext cx="2743200" cy="6858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505"/>
              </a:spcBef>
            </a:pPr>
            <a:r>
              <a:rPr sz="4200" spc="-22" baseline="1984" dirty="0">
                <a:latin typeface="Times New Roman"/>
                <a:cs typeface="Times New Roman"/>
              </a:rPr>
              <a:t>T(n) </a:t>
            </a:r>
            <a:r>
              <a:rPr sz="4200" baseline="1984" dirty="0">
                <a:latin typeface="Times New Roman"/>
                <a:cs typeface="Times New Roman"/>
              </a:rPr>
              <a:t>= </a:t>
            </a:r>
            <a:r>
              <a:rPr sz="3200" spc="280" dirty="0">
                <a:latin typeface="Symbol"/>
                <a:cs typeface="Symbol"/>
              </a:rPr>
              <a:t></a:t>
            </a:r>
            <a:r>
              <a:rPr sz="3200" spc="280" dirty="0">
                <a:latin typeface="Times New Roman"/>
                <a:cs typeface="Times New Roman"/>
              </a:rPr>
              <a:t>( </a:t>
            </a:r>
            <a:r>
              <a:rPr sz="3200" i="1" spc="155" dirty="0">
                <a:latin typeface="Times New Roman"/>
                <a:cs typeface="Times New Roman"/>
              </a:rPr>
              <a:t>f</a:t>
            </a:r>
            <a:r>
              <a:rPr sz="3200" i="1" spc="-585" dirty="0">
                <a:latin typeface="Times New Roman"/>
                <a:cs typeface="Times New Roman"/>
              </a:rPr>
              <a:t> </a:t>
            </a:r>
            <a:r>
              <a:rPr sz="3200" spc="250" dirty="0">
                <a:latin typeface="Times New Roman"/>
                <a:cs typeface="Times New Roman"/>
              </a:rPr>
              <a:t>(</a:t>
            </a:r>
            <a:r>
              <a:rPr sz="3200" i="1" spc="250" dirty="0">
                <a:latin typeface="Times New Roman"/>
                <a:cs typeface="Times New Roman"/>
              </a:rPr>
              <a:t>n</a:t>
            </a:r>
            <a:r>
              <a:rPr sz="3200" spc="250" dirty="0">
                <a:latin typeface="Times New Roman"/>
                <a:cs typeface="Times New Roman"/>
              </a:rPr>
              <a:t>))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5969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Binary </a:t>
            </a:r>
            <a:r>
              <a:rPr sz="3600" spc="-25" dirty="0"/>
              <a:t>Tree </a:t>
            </a:r>
            <a:r>
              <a:rPr sz="3600" spc="-5" dirty="0"/>
              <a:t>Embedding:</a:t>
            </a:r>
            <a:r>
              <a:rPr sz="3600" spc="-95" dirty="0"/>
              <a:t> </a:t>
            </a:r>
            <a:r>
              <a:rPr sz="3600" spc="-20" dirty="0"/>
              <a:t>H-Tree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3645573" y="3655923"/>
            <a:ext cx="467359" cy="396240"/>
          </a:xfrm>
          <a:custGeom>
            <a:avLst/>
            <a:gdLst/>
            <a:ahLst/>
            <a:cxnLst/>
            <a:rect l="l" t="t" r="r" b="b"/>
            <a:pathLst>
              <a:path w="467360" h="396239">
                <a:moveTo>
                  <a:pt x="69506" y="261797"/>
                </a:moveTo>
                <a:lnTo>
                  <a:pt x="32080" y="261797"/>
                </a:lnTo>
                <a:lnTo>
                  <a:pt x="126326" y="396125"/>
                </a:lnTo>
                <a:lnTo>
                  <a:pt x="145376" y="396125"/>
                </a:lnTo>
                <a:lnTo>
                  <a:pt x="155432" y="357886"/>
                </a:lnTo>
                <a:lnTo>
                  <a:pt x="136347" y="357886"/>
                </a:lnTo>
                <a:lnTo>
                  <a:pt x="69506" y="261797"/>
                </a:lnTo>
                <a:close/>
              </a:path>
              <a:path w="467360" h="396239">
                <a:moveTo>
                  <a:pt x="467220" y="0"/>
                </a:moveTo>
                <a:lnTo>
                  <a:pt x="230593" y="0"/>
                </a:lnTo>
                <a:lnTo>
                  <a:pt x="136347" y="357886"/>
                </a:lnTo>
                <a:lnTo>
                  <a:pt x="155432" y="357886"/>
                </a:lnTo>
                <a:lnTo>
                  <a:pt x="244640" y="18630"/>
                </a:lnTo>
                <a:lnTo>
                  <a:pt x="467220" y="18630"/>
                </a:lnTo>
                <a:lnTo>
                  <a:pt x="467220" y="0"/>
                </a:lnTo>
                <a:close/>
              </a:path>
              <a:path w="467360" h="396239">
                <a:moveTo>
                  <a:pt x="53136" y="238264"/>
                </a:moveTo>
                <a:lnTo>
                  <a:pt x="0" y="265709"/>
                </a:lnTo>
                <a:lnTo>
                  <a:pt x="6007" y="276504"/>
                </a:lnTo>
                <a:lnTo>
                  <a:pt x="32080" y="261797"/>
                </a:lnTo>
                <a:lnTo>
                  <a:pt x="69506" y="261797"/>
                </a:lnTo>
                <a:lnTo>
                  <a:pt x="53136" y="238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8340" y="1450340"/>
            <a:ext cx="3835400" cy="424302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30200" marR="5080" indent="-330200">
              <a:lnSpc>
                <a:spcPct val="120500"/>
              </a:lnSpc>
              <a:spcBef>
                <a:spcPts val="150"/>
              </a:spcBef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  <a:tab pos="1777364" algn="l"/>
              </a:tabLst>
            </a:pPr>
            <a:r>
              <a:rPr sz="2800" spc="10" dirty="0">
                <a:latin typeface="Times New Roman"/>
                <a:cs typeface="Times New Roman"/>
              </a:rPr>
              <a:t>Solve </a:t>
            </a:r>
            <a:r>
              <a:rPr sz="2800" spc="5" dirty="0">
                <a:latin typeface="Times New Roman"/>
                <a:cs typeface="Times New Roman"/>
              </a:rPr>
              <a:t>the </a:t>
            </a:r>
            <a:r>
              <a:rPr sz="2800" spc="-30" dirty="0">
                <a:latin typeface="Times New Roman"/>
                <a:cs typeface="Times New Roman"/>
              </a:rPr>
              <a:t>recurrences: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W(n)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2W(n/4)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+ 1  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H(n</a:t>
            </a:r>
            <a:r>
              <a:rPr sz="2800" spc="-15" dirty="0" smtClean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lang="en-US" sz="2800" spc="-15" dirty="0" smtClean="0">
                <a:solidFill>
                  <a:srgbClr val="0000FF"/>
                </a:solidFill>
                <a:latin typeface="Times New Roman"/>
                <a:cs typeface="Times New Roman"/>
              </a:rPr>
              <a:t>  </a:t>
            </a:r>
            <a:r>
              <a:rPr sz="28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2H(n/4)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800" spc="-4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38086"/>
              </a:buClr>
              <a:buFont typeface="Wingdings"/>
              <a:buChar char=""/>
            </a:pPr>
            <a:endParaRPr sz="395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  <a:tabLst>
                <a:tab pos="3209290" algn="l"/>
              </a:tabLst>
            </a:pPr>
            <a:r>
              <a:rPr sz="2800" dirty="0">
                <a:solidFill>
                  <a:srgbClr val="0000FF"/>
                </a:solidFill>
                <a:latin typeface="Wingdings"/>
                <a:cs typeface="Wingdings"/>
              </a:rPr>
              <a:t>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W(n)</a:t>
            </a:r>
            <a:r>
              <a:rPr sz="28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Ө(	</a:t>
            </a:r>
            <a:r>
              <a:rPr sz="4425" i="1" spc="60" baseline="-7532" dirty="0">
                <a:latin typeface="Times New Roman"/>
                <a:cs typeface="Times New Roman"/>
              </a:rPr>
              <a:t>n</a:t>
            </a:r>
            <a:r>
              <a:rPr sz="4425" i="1" spc="104" baseline="-7532" dirty="0"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560"/>
              </a:spcBef>
              <a:tabLst>
                <a:tab pos="1485265" algn="l"/>
                <a:tab pos="3209290" algn="l"/>
              </a:tabLst>
            </a:pPr>
            <a:r>
              <a:rPr sz="2800" dirty="0">
                <a:solidFill>
                  <a:srgbClr val="0000FF"/>
                </a:solidFill>
                <a:latin typeface="Wingdings"/>
                <a:cs typeface="Wingdings"/>
              </a:rPr>
              <a:t>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H(n)</a:t>
            </a:r>
            <a:r>
              <a:rPr sz="2800" spc="6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Ө(	</a:t>
            </a:r>
            <a:r>
              <a:rPr sz="4425" i="1" spc="60" baseline="-9416" dirty="0">
                <a:latin typeface="Times New Roman"/>
                <a:cs typeface="Times New Roman"/>
              </a:rPr>
              <a:t>n</a:t>
            </a:r>
            <a:r>
              <a:rPr sz="4425" i="1" spc="254" baseline="-9416" dirty="0"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050" dirty="0">
              <a:latin typeface="Times New Roman"/>
              <a:cs typeface="Times New Roman"/>
            </a:endParaRPr>
          </a:p>
          <a:p>
            <a:pPr marL="330200" indent="-330200">
              <a:lnSpc>
                <a:spcPct val="100000"/>
              </a:lnSpc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</a:tabLst>
            </a:pP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Area(n)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0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Ө(n)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5573" y="4189323"/>
            <a:ext cx="467359" cy="396240"/>
          </a:xfrm>
          <a:custGeom>
            <a:avLst/>
            <a:gdLst/>
            <a:ahLst/>
            <a:cxnLst/>
            <a:rect l="l" t="t" r="r" b="b"/>
            <a:pathLst>
              <a:path w="467360" h="396239">
                <a:moveTo>
                  <a:pt x="69506" y="261797"/>
                </a:moveTo>
                <a:lnTo>
                  <a:pt x="32080" y="261797"/>
                </a:lnTo>
                <a:lnTo>
                  <a:pt x="126326" y="396125"/>
                </a:lnTo>
                <a:lnTo>
                  <a:pt x="145376" y="396125"/>
                </a:lnTo>
                <a:lnTo>
                  <a:pt x="155432" y="357886"/>
                </a:lnTo>
                <a:lnTo>
                  <a:pt x="136347" y="357886"/>
                </a:lnTo>
                <a:lnTo>
                  <a:pt x="69506" y="261797"/>
                </a:lnTo>
                <a:close/>
              </a:path>
              <a:path w="467360" h="396239">
                <a:moveTo>
                  <a:pt x="467220" y="0"/>
                </a:moveTo>
                <a:lnTo>
                  <a:pt x="230593" y="0"/>
                </a:lnTo>
                <a:lnTo>
                  <a:pt x="136347" y="357886"/>
                </a:lnTo>
                <a:lnTo>
                  <a:pt x="155432" y="357886"/>
                </a:lnTo>
                <a:lnTo>
                  <a:pt x="244640" y="18630"/>
                </a:lnTo>
                <a:lnTo>
                  <a:pt x="467220" y="18630"/>
                </a:lnTo>
                <a:lnTo>
                  <a:pt x="467220" y="0"/>
                </a:lnTo>
                <a:close/>
              </a:path>
              <a:path w="467360" h="396239">
                <a:moveTo>
                  <a:pt x="53136" y="238264"/>
                </a:moveTo>
                <a:lnTo>
                  <a:pt x="0" y="265709"/>
                </a:lnTo>
                <a:lnTo>
                  <a:pt x="6007" y="276504"/>
                </a:lnTo>
                <a:lnTo>
                  <a:pt x="32080" y="261797"/>
                </a:lnTo>
                <a:lnTo>
                  <a:pt x="69506" y="261797"/>
                </a:lnTo>
                <a:lnTo>
                  <a:pt x="53136" y="238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5969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Binary </a:t>
            </a:r>
            <a:r>
              <a:rPr sz="3600" spc="-25" dirty="0"/>
              <a:t>Tree </a:t>
            </a:r>
            <a:r>
              <a:rPr sz="3600" spc="-5" dirty="0"/>
              <a:t>Embedding:</a:t>
            </a:r>
            <a:r>
              <a:rPr sz="3600" spc="-100" dirty="0"/>
              <a:t> </a:t>
            </a:r>
            <a:r>
              <a:rPr sz="3600" spc="-20" dirty="0"/>
              <a:t>H-Tree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88340" y="1544320"/>
            <a:ext cx="13817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2800" spc="-4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00" spc="20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800" spc="-4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82950" y="2444750"/>
            <a:ext cx="3657600" cy="3429000"/>
          </a:xfrm>
          <a:custGeom>
            <a:avLst/>
            <a:gdLst/>
            <a:ahLst/>
            <a:cxnLst/>
            <a:rect l="l" t="t" r="r" b="b"/>
            <a:pathLst>
              <a:path w="3657600" h="3429000">
                <a:moveTo>
                  <a:pt x="0" y="0"/>
                </a:moveTo>
                <a:lnTo>
                  <a:pt x="3657602" y="0"/>
                </a:lnTo>
                <a:lnTo>
                  <a:pt x="3657602" y="3429001"/>
                </a:lnTo>
                <a:lnTo>
                  <a:pt x="0" y="342900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8350" y="5340350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8350" y="3054350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62701" y="3663950"/>
            <a:ext cx="501650" cy="0"/>
          </a:xfrm>
          <a:custGeom>
            <a:avLst/>
            <a:gdLst/>
            <a:ahLst/>
            <a:cxnLst/>
            <a:rect l="l" t="t" r="r" b="b"/>
            <a:pathLst>
              <a:path w="501650">
                <a:moveTo>
                  <a:pt x="0" y="0"/>
                </a:moveTo>
                <a:lnTo>
                  <a:pt x="50164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97550" y="3663950"/>
            <a:ext cx="501650" cy="0"/>
          </a:xfrm>
          <a:custGeom>
            <a:avLst/>
            <a:gdLst/>
            <a:ahLst/>
            <a:cxnLst/>
            <a:rect l="l" t="t" r="r" b="b"/>
            <a:pathLst>
              <a:path w="501650">
                <a:moveTo>
                  <a:pt x="0" y="0"/>
                </a:moveTo>
                <a:lnTo>
                  <a:pt x="50164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8350" y="3663950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24301" y="3663950"/>
            <a:ext cx="501650" cy="0"/>
          </a:xfrm>
          <a:custGeom>
            <a:avLst/>
            <a:gdLst/>
            <a:ahLst/>
            <a:cxnLst/>
            <a:rect l="l" t="t" r="r" b="b"/>
            <a:pathLst>
              <a:path w="501650">
                <a:moveTo>
                  <a:pt x="0" y="0"/>
                </a:moveTo>
                <a:lnTo>
                  <a:pt x="50164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59150" y="3663950"/>
            <a:ext cx="501650" cy="0"/>
          </a:xfrm>
          <a:custGeom>
            <a:avLst/>
            <a:gdLst/>
            <a:ahLst/>
            <a:cxnLst/>
            <a:rect l="l" t="t" r="r" b="b"/>
            <a:pathLst>
              <a:path w="501650">
                <a:moveTo>
                  <a:pt x="0" y="0"/>
                </a:moveTo>
                <a:lnTo>
                  <a:pt x="50164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07150" y="427355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40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82950" y="427355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62701" y="4806950"/>
            <a:ext cx="501650" cy="0"/>
          </a:xfrm>
          <a:custGeom>
            <a:avLst/>
            <a:gdLst/>
            <a:ahLst/>
            <a:cxnLst/>
            <a:rect l="l" t="t" r="r" b="b"/>
            <a:pathLst>
              <a:path w="501650">
                <a:moveTo>
                  <a:pt x="0" y="0"/>
                </a:moveTo>
                <a:lnTo>
                  <a:pt x="50164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97550" y="4806950"/>
            <a:ext cx="501650" cy="0"/>
          </a:xfrm>
          <a:custGeom>
            <a:avLst/>
            <a:gdLst/>
            <a:ahLst/>
            <a:cxnLst/>
            <a:rect l="l" t="t" r="r" b="b"/>
            <a:pathLst>
              <a:path w="501650">
                <a:moveTo>
                  <a:pt x="0" y="0"/>
                </a:moveTo>
                <a:lnTo>
                  <a:pt x="50164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8350" y="4806950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24301" y="4806950"/>
            <a:ext cx="501650" cy="0"/>
          </a:xfrm>
          <a:custGeom>
            <a:avLst/>
            <a:gdLst/>
            <a:ahLst/>
            <a:cxnLst/>
            <a:rect l="l" t="t" r="r" b="b"/>
            <a:pathLst>
              <a:path w="501650">
                <a:moveTo>
                  <a:pt x="0" y="0"/>
                </a:moveTo>
                <a:lnTo>
                  <a:pt x="50164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59150" y="4806950"/>
            <a:ext cx="501650" cy="0"/>
          </a:xfrm>
          <a:custGeom>
            <a:avLst/>
            <a:gdLst/>
            <a:ahLst/>
            <a:cxnLst/>
            <a:rect l="l" t="t" r="r" b="b"/>
            <a:pathLst>
              <a:path w="501650">
                <a:moveTo>
                  <a:pt x="0" y="0"/>
                </a:moveTo>
                <a:lnTo>
                  <a:pt x="50164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92550" y="2444750"/>
            <a:ext cx="0" cy="533400"/>
          </a:xfrm>
          <a:custGeom>
            <a:avLst/>
            <a:gdLst/>
            <a:ahLst/>
            <a:cxnLst/>
            <a:rect l="l" t="t" r="r" b="b"/>
            <a:pathLst>
              <a:path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2550" y="541655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1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02150" y="3740150"/>
            <a:ext cx="0" cy="501650"/>
          </a:xfrm>
          <a:custGeom>
            <a:avLst/>
            <a:gdLst/>
            <a:ahLst/>
            <a:cxnLst/>
            <a:rect l="l" t="t" r="r" b="b"/>
            <a:pathLst>
              <a:path h="501650">
                <a:moveTo>
                  <a:pt x="0" y="0"/>
                </a:moveTo>
                <a:lnTo>
                  <a:pt x="0" y="501649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02150" y="4305301"/>
            <a:ext cx="0" cy="425450"/>
          </a:xfrm>
          <a:custGeom>
            <a:avLst/>
            <a:gdLst/>
            <a:ahLst/>
            <a:cxnLst/>
            <a:rect l="l" t="t" r="r" b="b"/>
            <a:pathLst>
              <a:path h="425450">
                <a:moveTo>
                  <a:pt x="0" y="0"/>
                </a:moveTo>
                <a:lnTo>
                  <a:pt x="0" y="425449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11750" y="2444750"/>
            <a:ext cx="0" cy="1752600"/>
          </a:xfrm>
          <a:custGeom>
            <a:avLst/>
            <a:gdLst/>
            <a:ahLst/>
            <a:cxnLst/>
            <a:rect l="l" t="t" r="r" b="b"/>
            <a:pathLst>
              <a:path h="1752600">
                <a:moveTo>
                  <a:pt x="0" y="0"/>
                </a:moveTo>
                <a:lnTo>
                  <a:pt x="0" y="175260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11750" y="4349750"/>
            <a:ext cx="0" cy="1524000"/>
          </a:xfrm>
          <a:custGeom>
            <a:avLst/>
            <a:gdLst/>
            <a:ahLst/>
            <a:cxnLst/>
            <a:rect l="l" t="t" r="r" b="b"/>
            <a:pathLst>
              <a:path h="1524000">
                <a:moveTo>
                  <a:pt x="0" y="0"/>
                </a:moveTo>
                <a:lnTo>
                  <a:pt x="0" y="1524001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21350" y="3740150"/>
            <a:ext cx="0" cy="501650"/>
          </a:xfrm>
          <a:custGeom>
            <a:avLst/>
            <a:gdLst/>
            <a:ahLst/>
            <a:cxnLst/>
            <a:rect l="l" t="t" r="r" b="b"/>
            <a:pathLst>
              <a:path h="501650">
                <a:moveTo>
                  <a:pt x="0" y="0"/>
                </a:moveTo>
                <a:lnTo>
                  <a:pt x="0" y="501649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21350" y="4305301"/>
            <a:ext cx="0" cy="425450"/>
          </a:xfrm>
          <a:custGeom>
            <a:avLst/>
            <a:gdLst/>
            <a:ahLst/>
            <a:cxnLst/>
            <a:rect l="l" t="t" r="r" b="b"/>
            <a:pathLst>
              <a:path h="425450">
                <a:moveTo>
                  <a:pt x="0" y="0"/>
                </a:moveTo>
                <a:lnTo>
                  <a:pt x="0" y="425449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30950" y="2444750"/>
            <a:ext cx="0" cy="533400"/>
          </a:xfrm>
          <a:custGeom>
            <a:avLst/>
            <a:gdLst/>
            <a:ahLst/>
            <a:cxnLst/>
            <a:rect l="l" t="t" r="r" b="b"/>
            <a:pathLst>
              <a:path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330950" y="541655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1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06750" y="2368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06750" y="2368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25950" y="2368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25950" y="2368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2067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067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259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259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06750" y="3587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06750" y="3587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425950" y="3587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425950" y="3587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163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163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16350" y="41973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16350" y="41973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35550" y="41973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035550" y="41973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254750" y="41973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254750" y="41973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645150" y="3587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645150" y="3587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6451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6451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645150" y="2368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645150" y="2368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864350" y="2368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64350" y="2368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8643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8643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864350" y="3587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864350" y="3587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2547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254750" y="2978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645150" y="4730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45150" y="4730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451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451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645150" y="5797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645150" y="5797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547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2547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864350" y="5797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864350" y="5797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8643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8643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64350" y="4730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64350" y="4730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06750" y="4730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206750" y="4730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206750" y="5797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206750" y="5797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2067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2067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8163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8163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425950" y="5797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425950" y="5797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4259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425950" y="5264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425950" y="4730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425950" y="4730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68750" y="4273550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187950" y="4273550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892550" y="434975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1" y="9144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330950" y="434975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1" y="9144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892550" y="3130550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0"/>
                </a:moveTo>
                <a:lnTo>
                  <a:pt x="1" y="10668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330950" y="3130550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0"/>
                </a:moveTo>
                <a:lnTo>
                  <a:pt x="1" y="10668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02150" y="488315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1" y="3810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502150" y="541655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1" y="3810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282950" y="541655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1" y="3810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282950" y="488315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1" y="3810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721350" y="541655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1" y="3810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721350" y="488315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1" y="3810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940550" y="541655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940550" y="488315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940550" y="313055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21350" y="313055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1" y="4572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502150" y="313055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1" y="4572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282950" y="313055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1" y="4572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940550" y="252095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721350" y="252095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1" y="4572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502150" y="252095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1" y="4572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282950" y="252095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1" y="4572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407150" y="3054350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797550" y="3054350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407150" y="5340350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797550" y="5340350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968750" y="3054350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968750" y="5340350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359150" y="3054350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359150" y="5340350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492750" y="2025650"/>
            <a:ext cx="1524000" cy="76200"/>
          </a:xfrm>
          <a:custGeom>
            <a:avLst/>
            <a:gdLst/>
            <a:ahLst/>
            <a:cxnLst/>
            <a:rect l="l" t="t" r="r" b="b"/>
            <a:pathLst>
              <a:path w="1524000" h="76200">
                <a:moveTo>
                  <a:pt x="1447800" y="0"/>
                </a:moveTo>
                <a:lnTo>
                  <a:pt x="1447800" y="31750"/>
                </a:lnTo>
                <a:lnTo>
                  <a:pt x="0" y="31750"/>
                </a:lnTo>
                <a:lnTo>
                  <a:pt x="0" y="44450"/>
                </a:lnTo>
                <a:lnTo>
                  <a:pt x="1447800" y="44450"/>
                </a:lnTo>
                <a:lnTo>
                  <a:pt x="1447800" y="76200"/>
                </a:lnTo>
                <a:lnTo>
                  <a:pt x="1524000" y="38100"/>
                </a:lnTo>
                <a:lnTo>
                  <a:pt x="1447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206750" y="2025650"/>
            <a:ext cx="1524000" cy="76200"/>
          </a:xfrm>
          <a:custGeom>
            <a:avLst/>
            <a:gdLst/>
            <a:ahLst/>
            <a:cxnLst/>
            <a:rect l="l" t="t" r="r" b="b"/>
            <a:pathLst>
              <a:path w="15240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1524000" y="44450"/>
                </a:lnTo>
                <a:lnTo>
                  <a:pt x="15240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4726749" y="1772920"/>
            <a:ext cx="7664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5" dirty="0">
                <a:solidFill>
                  <a:srgbClr val="67AFBD"/>
                </a:solidFill>
                <a:latin typeface="Times New Roman"/>
                <a:cs typeface="Times New Roman"/>
              </a:rPr>
              <a:t>W</a:t>
            </a:r>
            <a:r>
              <a:rPr sz="2800" spc="-35" dirty="0">
                <a:solidFill>
                  <a:srgbClr val="67AFBD"/>
                </a:solidFill>
                <a:latin typeface="Times New Roman"/>
                <a:cs typeface="Times New Roman"/>
              </a:rPr>
              <a:t>(</a:t>
            </a:r>
            <a:r>
              <a:rPr sz="2800" dirty="0">
                <a:solidFill>
                  <a:srgbClr val="67AFBD"/>
                </a:solidFill>
                <a:latin typeface="Times New Roman"/>
                <a:cs typeface="Times New Roman"/>
              </a:rPr>
              <a:t>n)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2787650" y="4425950"/>
            <a:ext cx="76200" cy="1447800"/>
          </a:xfrm>
          <a:custGeom>
            <a:avLst/>
            <a:gdLst/>
            <a:ahLst/>
            <a:cxnLst/>
            <a:rect l="l" t="t" r="r" b="b"/>
            <a:pathLst>
              <a:path w="76200" h="1447800">
                <a:moveTo>
                  <a:pt x="76200" y="1371600"/>
                </a:moveTo>
                <a:lnTo>
                  <a:pt x="0" y="1371600"/>
                </a:lnTo>
                <a:lnTo>
                  <a:pt x="38100" y="1447800"/>
                </a:lnTo>
                <a:lnTo>
                  <a:pt x="76200" y="1371600"/>
                </a:lnTo>
                <a:close/>
              </a:path>
              <a:path w="76200" h="1447800">
                <a:moveTo>
                  <a:pt x="44450" y="0"/>
                </a:moveTo>
                <a:lnTo>
                  <a:pt x="31750" y="0"/>
                </a:lnTo>
                <a:lnTo>
                  <a:pt x="31750" y="1371600"/>
                </a:lnTo>
                <a:lnTo>
                  <a:pt x="44450" y="1371600"/>
                </a:lnTo>
                <a:lnTo>
                  <a:pt x="444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787650" y="2444750"/>
            <a:ext cx="76200" cy="1447800"/>
          </a:xfrm>
          <a:custGeom>
            <a:avLst/>
            <a:gdLst/>
            <a:ahLst/>
            <a:cxnLst/>
            <a:rect l="l" t="t" r="r" b="b"/>
            <a:pathLst>
              <a:path w="76200" h="1447800">
                <a:moveTo>
                  <a:pt x="44450" y="76200"/>
                </a:moveTo>
                <a:lnTo>
                  <a:pt x="31750" y="76200"/>
                </a:lnTo>
                <a:lnTo>
                  <a:pt x="31750" y="1447800"/>
                </a:lnTo>
                <a:lnTo>
                  <a:pt x="44450" y="1447800"/>
                </a:lnTo>
                <a:lnTo>
                  <a:pt x="44450" y="76200"/>
                </a:lnTo>
                <a:close/>
              </a:path>
              <a:path w="76200" h="14478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2517139" y="3906215"/>
            <a:ext cx="6902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solidFill>
                  <a:srgbClr val="67AFBD"/>
                </a:solidFill>
                <a:latin typeface="Times New Roman"/>
                <a:cs typeface="Times New Roman"/>
              </a:rPr>
              <a:t>H</a:t>
            </a:r>
            <a:r>
              <a:rPr sz="2800" spc="-35" dirty="0">
                <a:solidFill>
                  <a:srgbClr val="67AFBD"/>
                </a:solidFill>
                <a:latin typeface="Times New Roman"/>
                <a:cs typeface="Times New Roman"/>
              </a:rPr>
              <a:t>(</a:t>
            </a:r>
            <a:r>
              <a:rPr sz="2800" dirty="0">
                <a:solidFill>
                  <a:srgbClr val="67AFBD"/>
                </a:solidFill>
                <a:latin typeface="Times New Roman"/>
                <a:cs typeface="Times New Roman"/>
              </a:rPr>
              <a:t>n)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5359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Maximum Subarray</a:t>
            </a:r>
            <a:r>
              <a:rPr sz="3600" spc="-20" dirty="0"/>
              <a:t> </a:t>
            </a:r>
            <a:r>
              <a:rPr sz="3600" spc="-5" dirty="0"/>
              <a:t>Problem</a:t>
            </a:r>
            <a:endParaRPr sz="3600" dirty="0"/>
          </a:p>
        </p:txBody>
      </p:sp>
      <p:sp>
        <p:nvSpPr>
          <p:cNvPr id="3" name="object 3"/>
          <p:cNvSpPr/>
          <p:nvPr/>
        </p:nvSpPr>
        <p:spPr>
          <a:xfrm>
            <a:off x="13208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0800" y="3505200"/>
            <a:ext cx="622300" cy="63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79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779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150"/>
              </a:spcBef>
            </a:pPr>
            <a:r>
              <a:rPr sz="2000" spc="15" dirty="0">
                <a:solidFill>
                  <a:srgbClr val="660066"/>
                </a:solidFill>
                <a:latin typeface="Times New Roman"/>
                <a:cs typeface="Times New Roman"/>
              </a:rPr>
              <a:t>-3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74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4700" y="3505200"/>
            <a:ext cx="6604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45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445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150"/>
              </a:spcBef>
            </a:pPr>
            <a:r>
              <a:rPr sz="2000" dirty="0">
                <a:solidFill>
                  <a:srgbClr val="660066"/>
                </a:solidFill>
                <a:latin typeface="Times New Roman"/>
                <a:cs typeface="Times New Roman"/>
              </a:rPr>
              <a:t>13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542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90700" y="3505200"/>
            <a:ext cx="749300" cy="63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113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113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50"/>
              </a:spcBef>
            </a:pPr>
            <a:r>
              <a:rPr sz="2000" spc="10" dirty="0">
                <a:solidFill>
                  <a:srgbClr val="660066"/>
                </a:solidFill>
                <a:latin typeface="Times New Roman"/>
                <a:cs typeface="Times New Roman"/>
              </a:rPr>
              <a:t>-25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876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74900" y="3505200"/>
            <a:ext cx="6604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447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447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50"/>
              </a:spcBef>
            </a:pPr>
            <a:r>
              <a:rPr sz="2000" dirty="0">
                <a:solidFill>
                  <a:srgbClr val="660066"/>
                </a:solidFill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210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21000" y="3505200"/>
            <a:ext cx="622300" cy="63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781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9781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150"/>
              </a:spcBef>
            </a:pPr>
            <a:r>
              <a:rPr sz="2000" spc="15" dirty="0">
                <a:solidFill>
                  <a:srgbClr val="660066"/>
                </a:solidFill>
                <a:latin typeface="Times New Roman"/>
                <a:cs typeface="Times New Roman"/>
              </a:rPr>
              <a:t>-3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544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90900" y="3505200"/>
            <a:ext cx="749300" cy="63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115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5115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50"/>
              </a:spcBef>
            </a:pPr>
            <a:r>
              <a:rPr sz="2000" spc="10" dirty="0">
                <a:solidFill>
                  <a:srgbClr val="660066"/>
                </a:solidFill>
                <a:latin typeface="Times New Roman"/>
                <a:cs typeface="Times New Roman"/>
              </a:rPr>
              <a:t>-16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878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24300" y="3505200"/>
            <a:ext cx="749300" cy="63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449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0449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50"/>
              </a:spcBef>
            </a:pPr>
            <a:r>
              <a:rPr sz="2000" spc="10" dirty="0">
                <a:solidFill>
                  <a:srgbClr val="660066"/>
                </a:solidFill>
                <a:latin typeface="Times New Roman"/>
                <a:cs typeface="Times New Roman"/>
              </a:rPr>
              <a:t>-23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5212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08500" y="3505200"/>
            <a:ext cx="6604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783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5783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50"/>
              </a:spcBef>
            </a:pPr>
            <a:r>
              <a:rPr sz="2000" dirty="0">
                <a:solidFill>
                  <a:srgbClr val="660066"/>
                </a:solidFill>
                <a:latin typeface="Times New Roman"/>
                <a:cs typeface="Times New Roman"/>
              </a:rPr>
              <a:t>18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0546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41900" y="3505200"/>
            <a:ext cx="6604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117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1117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50"/>
              </a:spcBef>
            </a:pPr>
            <a:r>
              <a:rPr sz="2000" dirty="0">
                <a:solidFill>
                  <a:srgbClr val="660066"/>
                </a:solidFill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5880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88000" y="3505200"/>
            <a:ext cx="622300" cy="63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6451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6451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150"/>
              </a:spcBef>
            </a:pPr>
            <a:r>
              <a:rPr sz="2000" spc="15" dirty="0">
                <a:solidFill>
                  <a:srgbClr val="660066"/>
                </a:solidFill>
                <a:latin typeface="Times New Roman"/>
                <a:cs typeface="Times New Roman"/>
              </a:rPr>
              <a:t>-7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1214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08700" y="3505200"/>
            <a:ext cx="6604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785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1785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50"/>
              </a:spcBef>
            </a:pPr>
            <a:r>
              <a:rPr sz="2000" dirty="0">
                <a:solidFill>
                  <a:srgbClr val="660066"/>
                </a:solidFill>
                <a:latin typeface="Times New Roman"/>
                <a:cs typeface="Times New Roman"/>
              </a:rPr>
              <a:t>12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6548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91300" y="3505200"/>
            <a:ext cx="749300" cy="63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119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7119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50"/>
              </a:spcBef>
            </a:pPr>
            <a:r>
              <a:rPr sz="2000" spc="10" dirty="0">
                <a:solidFill>
                  <a:srgbClr val="660066"/>
                </a:solidFill>
                <a:latin typeface="Times New Roman"/>
                <a:cs typeface="Times New Roman"/>
              </a:rPr>
              <a:t>-22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1882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88200" y="3505200"/>
            <a:ext cx="622300" cy="63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2453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72453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150"/>
              </a:spcBef>
            </a:pPr>
            <a:r>
              <a:rPr sz="2000" spc="15" dirty="0">
                <a:solidFill>
                  <a:srgbClr val="660066"/>
                </a:solidFill>
                <a:latin typeface="Times New Roman"/>
                <a:cs typeface="Times New Roman"/>
              </a:rPr>
              <a:t>-4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721600" y="3556000"/>
            <a:ext cx="647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2400" y="3505200"/>
            <a:ext cx="533400" cy="635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78750" y="358775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0"/>
                </a:lnTo>
                <a:lnTo>
                  <a:pt x="533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778750" y="3587750"/>
            <a:ext cx="533400" cy="381000"/>
          </a:xfrm>
          <a:prstGeom prst="rect">
            <a:avLst/>
          </a:prstGeom>
          <a:ln w="12700">
            <a:solidFill>
              <a:srgbClr val="53548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2000" dirty="0">
                <a:solidFill>
                  <a:srgbClr val="660066"/>
                </a:solidFill>
                <a:latin typeface="Times New Roman"/>
                <a:cs typeface="Times New Roman"/>
              </a:rPr>
              <a:t>7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35940" y="1452880"/>
            <a:ext cx="7772400" cy="197612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482600" indent="-317500">
              <a:lnSpc>
                <a:spcPct val="100000"/>
              </a:lnSpc>
              <a:spcBef>
                <a:spcPts val="820"/>
              </a:spcBef>
              <a:buClr>
                <a:srgbClr val="438086"/>
              </a:buClr>
              <a:buSzPct val="58333"/>
              <a:buFont typeface="Wingdings"/>
              <a:buChar char=""/>
              <a:tabLst>
                <a:tab pos="482600" algn="l"/>
              </a:tabLst>
            </a:pPr>
            <a:r>
              <a:rPr sz="2400" i="1" u="sng" spc="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Input</a:t>
            </a:r>
            <a:r>
              <a:rPr sz="2400" spc="5" dirty="0">
                <a:latin typeface="Times New Roman"/>
                <a:cs typeface="Times New Roman"/>
              </a:rPr>
              <a:t>: </a:t>
            </a:r>
            <a:r>
              <a:rPr sz="2400" spc="-20" dirty="0">
                <a:latin typeface="Times New Roman"/>
                <a:cs typeface="Times New Roman"/>
              </a:rPr>
              <a:t>An </a:t>
            </a:r>
            <a:r>
              <a:rPr sz="2400" spc="10" dirty="0">
                <a:latin typeface="Times New Roman"/>
                <a:cs typeface="Times New Roman"/>
              </a:rPr>
              <a:t>array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values</a:t>
            </a:r>
            <a:endParaRPr sz="2400">
              <a:latin typeface="Times New Roman"/>
              <a:cs typeface="Times New Roman"/>
            </a:endParaRPr>
          </a:p>
          <a:p>
            <a:pPr marL="482600" marR="5080" indent="-317500">
              <a:lnSpc>
                <a:spcPct val="100699"/>
              </a:lnSpc>
              <a:spcBef>
                <a:spcPts val="700"/>
              </a:spcBef>
              <a:buClr>
                <a:srgbClr val="438086"/>
              </a:buClr>
              <a:buSzPct val="58333"/>
              <a:buFont typeface="Wingdings"/>
              <a:buChar char=""/>
              <a:tabLst>
                <a:tab pos="482600" algn="l"/>
              </a:tabLst>
            </a:pPr>
            <a:r>
              <a:rPr sz="2400" i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Output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The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contiguous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subarray </a:t>
            </a:r>
            <a:r>
              <a:rPr sz="2400" spc="15" dirty="0">
                <a:latin typeface="Times New Roman"/>
                <a:cs typeface="Times New Roman"/>
              </a:rPr>
              <a:t>that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has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the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largest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sum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 </a:t>
            </a:r>
            <a:r>
              <a:rPr sz="2400" spc="20" dirty="0">
                <a:latin typeface="Times New Roman"/>
                <a:cs typeface="Times New Roman"/>
              </a:rPr>
              <a:t>elements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Input</a:t>
            </a:r>
            <a:r>
              <a:rPr sz="2200" spc="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array: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508500" y="4089400"/>
            <a:ext cx="2260600" cy="419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572000" y="4114800"/>
            <a:ext cx="2133600" cy="304800"/>
          </a:xfrm>
          <a:custGeom>
            <a:avLst/>
            <a:gdLst/>
            <a:ahLst/>
            <a:cxnLst/>
            <a:rect l="l" t="t" r="r" b="b"/>
            <a:pathLst>
              <a:path w="2133600" h="304800">
                <a:moveTo>
                  <a:pt x="2133601" y="0"/>
                </a:moveTo>
                <a:lnTo>
                  <a:pt x="2131605" y="59320"/>
                </a:lnTo>
                <a:lnTo>
                  <a:pt x="2126162" y="107763"/>
                </a:lnTo>
                <a:lnTo>
                  <a:pt x="2118088" y="140423"/>
                </a:lnTo>
                <a:lnTo>
                  <a:pt x="2108201" y="152400"/>
                </a:lnTo>
                <a:lnTo>
                  <a:pt x="1092200" y="152400"/>
                </a:lnTo>
                <a:lnTo>
                  <a:pt x="1082312" y="164376"/>
                </a:lnTo>
                <a:lnTo>
                  <a:pt x="1074239" y="197037"/>
                </a:lnTo>
                <a:lnTo>
                  <a:pt x="1068796" y="245479"/>
                </a:lnTo>
                <a:lnTo>
                  <a:pt x="1066800" y="304800"/>
                </a:lnTo>
                <a:lnTo>
                  <a:pt x="1064804" y="245479"/>
                </a:lnTo>
                <a:lnTo>
                  <a:pt x="1059361" y="197037"/>
                </a:lnTo>
                <a:lnTo>
                  <a:pt x="1051288" y="164376"/>
                </a:lnTo>
                <a:lnTo>
                  <a:pt x="1041400" y="152400"/>
                </a:lnTo>
                <a:lnTo>
                  <a:pt x="25398" y="152400"/>
                </a:lnTo>
                <a:lnTo>
                  <a:pt x="15512" y="140423"/>
                </a:lnTo>
                <a:lnTo>
                  <a:pt x="7439" y="107763"/>
                </a:lnTo>
                <a:lnTo>
                  <a:pt x="1995" y="59320"/>
                </a:ln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3736340" y="4439920"/>
            <a:ext cx="38989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the maximum contiguous</a:t>
            </a:r>
            <a:r>
              <a:rPr sz="22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subarray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85140"/>
            <a:ext cx="700150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Maximum </a:t>
            </a:r>
            <a:r>
              <a:rPr sz="2800" spc="-15" dirty="0"/>
              <a:t>Subarray </a:t>
            </a:r>
            <a:r>
              <a:rPr sz="2800" dirty="0"/>
              <a:t>Problem: Divide &amp;</a:t>
            </a:r>
            <a:r>
              <a:rPr sz="2800" spc="-30" dirty="0"/>
              <a:t> </a:t>
            </a:r>
            <a:r>
              <a:rPr sz="2800" spc="-5" dirty="0"/>
              <a:t>Conquer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092200" y="4927600"/>
            <a:ext cx="68961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10101" y="4959350"/>
            <a:ext cx="3321050" cy="381000"/>
          </a:xfrm>
          <a:custGeom>
            <a:avLst/>
            <a:gdLst/>
            <a:ahLst/>
            <a:cxnLst/>
            <a:rect l="l" t="t" r="r" b="b"/>
            <a:pathLst>
              <a:path w="3321050" h="381000">
                <a:moveTo>
                  <a:pt x="0" y="381000"/>
                </a:moveTo>
                <a:lnTo>
                  <a:pt x="3321048" y="381000"/>
                </a:lnTo>
                <a:lnTo>
                  <a:pt x="3321048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9350" y="4959350"/>
            <a:ext cx="3384550" cy="381000"/>
          </a:xfrm>
          <a:custGeom>
            <a:avLst/>
            <a:gdLst/>
            <a:ahLst/>
            <a:cxnLst/>
            <a:rect l="l" t="t" r="r" b="b"/>
            <a:pathLst>
              <a:path w="3384550" h="381000">
                <a:moveTo>
                  <a:pt x="0" y="381000"/>
                </a:moveTo>
                <a:lnTo>
                  <a:pt x="3384549" y="381000"/>
                </a:lnTo>
                <a:lnTo>
                  <a:pt x="3384549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9350" y="4959350"/>
            <a:ext cx="6781800" cy="381000"/>
          </a:xfrm>
          <a:custGeom>
            <a:avLst/>
            <a:gdLst/>
            <a:ahLst/>
            <a:cxnLst/>
            <a:rect l="l" t="t" r="r" b="b"/>
            <a:pathLst>
              <a:path w="6781800" h="381000">
                <a:moveTo>
                  <a:pt x="0" y="0"/>
                </a:moveTo>
                <a:lnTo>
                  <a:pt x="6781803" y="0"/>
                </a:lnTo>
                <a:lnTo>
                  <a:pt x="6781803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83100" y="4775200"/>
            <a:ext cx="177800" cy="825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0" y="48006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1" y="685800"/>
                </a:lnTo>
              </a:path>
            </a:pathLst>
          </a:custGeom>
          <a:ln w="762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17700" y="5384800"/>
            <a:ext cx="2032000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81198" y="5410200"/>
            <a:ext cx="1905000" cy="342900"/>
          </a:xfrm>
          <a:custGeom>
            <a:avLst/>
            <a:gdLst/>
            <a:ahLst/>
            <a:cxnLst/>
            <a:rect l="l" t="t" r="r" b="b"/>
            <a:pathLst>
              <a:path w="1905000" h="342900">
                <a:moveTo>
                  <a:pt x="1905001" y="0"/>
                </a:moveTo>
                <a:lnTo>
                  <a:pt x="1902755" y="66736"/>
                </a:lnTo>
                <a:lnTo>
                  <a:pt x="1896632" y="121233"/>
                </a:lnTo>
                <a:lnTo>
                  <a:pt x="1887549" y="157976"/>
                </a:lnTo>
                <a:lnTo>
                  <a:pt x="1876427" y="171450"/>
                </a:lnTo>
                <a:lnTo>
                  <a:pt x="981073" y="171450"/>
                </a:lnTo>
                <a:lnTo>
                  <a:pt x="969951" y="184923"/>
                </a:lnTo>
                <a:lnTo>
                  <a:pt x="960869" y="221666"/>
                </a:lnTo>
                <a:lnTo>
                  <a:pt x="954746" y="276164"/>
                </a:lnTo>
                <a:lnTo>
                  <a:pt x="952500" y="342900"/>
                </a:lnTo>
                <a:lnTo>
                  <a:pt x="950255" y="276164"/>
                </a:lnTo>
                <a:lnTo>
                  <a:pt x="944131" y="221666"/>
                </a:lnTo>
                <a:lnTo>
                  <a:pt x="935049" y="184923"/>
                </a:lnTo>
                <a:lnTo>
                  <a:pt x="923927" y="171450"/>
                </a:lnTo>
                <a:lnTo>
                  <a:pt x="28570" y="171450"/>
                </a:lnTo>
                <a:lnTo>
                  <a:pt x="17448" y="157976"/>
                </a:lnTo>
                <a:lnTo>
                  <a:pt x="8367" y="121233"/>
                </a:lnTo>
                <a:lnTo>
                  <a:pt x="2245" y="66736"/>
                </a:ln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55139" y="5735320"/>
            <a:ext cx="2345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Times New Roman"/>
                <a:cs typeface="Times New Roman"/>
              </a:rPr>
              <a:t>Entirely</a:t>
            </a:r>
            <a:r>
              <a:rPr sz="2000" spc="-2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20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0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1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000" spc="-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20" dirty="0">
                <a:solidFill>
                  <a:srgbClr val="FF0000"/>
                </a:solidFill>
                <a:latin typeface="Times New Roman"/>
                <a:cs typeface="Times New Roman"/>
              </a:rPr>
              <a:t>left</a:t>
            </a:r>
            <a:r>
              <a:rPr sz="2000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10" dirty="0">
                <a:solidFill>
                  <a:srgbClr val="FF0000"/>
                </a:solidFill>
                <a:latin typeface="Times New Roman"/>
                <a:cs typeface="Times New Roman"/>
              </a:rPr>
              <a:t>half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46700" y="5384800"/>
            <a:ext cx="2032000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10198" y="5410200"/>
            <a:ext cx="1905000" cy="342900"/>
          </a:xfrm>
          <a:custGeom>
            <a:avLst/>
            <a:gdLst/>
            <a:ahLst/>
            <a:cxnLst/>
            <a:rect l="l" t="t" r="r" b="b"/>
            <a:pathLst>
              <a:path w="1905000" h="342900">
                <a:moveTo>
                  <a:pt x="1905001" y="0"/>
                </a:moveTo>
                <a:lnTo>
                  <a:pt x="1902755" y="66736"/>
                </a:lnTo>
                <a:lnTo>
                  <a:pt x="1896632" y="121233"/>
                </a:lnTo>
                <a:lnTo>
                  <a:pt x="1887550" y="157976"/>
                </a:lnTo>
                <a:lnTo>
                  <a:pt x="1876428" y="171450"/>
                </a:lnTo>
                <a:lnTo>
                  <a:pt x="981073" y="171450"/>
                </a:lnTo>
                <a:lnTo>
                  <a:pt x="969951" y="184923"/>
                </a:lnTo>
                <a:lnTo>
                  <a:pt x="960869" y="221666"/>
                </a:lnTo>
                <a:lnTo>
                  <a:pt x="954746" y="276164"/>
                </a:lnTo>
                <a:lnTo>
                  <a:pt x="952500" y="342900"/>
                </a:lnTo>
                <a:lnTo>
                  <a:pt x="950255" y="276164"/>
                </a:lnTo>
                <a:lnTo>
                  <a:pt x="944131" y="221666"/>
                </a:lnTo>
                <a:lnTo>
                  <a:pt x="935049" y="184923"/>
                </a:lnTo>
                <a:lnTo>
                  <a:pt x="923927" y="171450"/>
                </a:lnTo>
                <a:lnTo>
                  <a:pt x="28570" y="171450"/>
                </a:lnTo>
                <a:lnTo>
                  <a:pt x="17448" y="157976"/>
                </a:lnTo>
                <a:lnTo>
                  <a:pt x="8367" y="121233"/>
                </a:lnTo>
                <a:lnTo>
                  <a:pt x="2245" y="66736"/>
                </a:ln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184140" y="5735320"/>
            <a:ext cx="24847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Times New Roman"/>
                <a:cs typeface="Times New Roman"/>
              </a:rPr>
              <a:t>Entirely</a:t>
            </a:r>
            <a:r>
              <a:rPr sz="2000" spc="-2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20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1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000" spc="-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10" dirty="0">
                <a:solidFill>
                  <a:srgbClr val="FF0000"/>
                </a:solidFill>
                <a:latin typeface="Times New Roman"/>
                <a:cs typeface="Times New Roman"/>
              </a:rPr>
              <a:t>right</a:t>
            </a:r>
            <a:r>
              <a:rPr sz="2000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10" dirty="0">
                <a:solidFill>
                  <a:srgbClr val="FF0000"/>
                </a:solidFill>
                <a:latin typeface="Times New Roman"/>
                <a:cs typeface="Times New Roman"/>
              </a:rPr>
              <a:t>half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94100" y="4457700"/>
            <a:ext cx="2032000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57598" y="4495799"/>
            <a:ext cx="1905000" cy="342900"/>
          </a:xfrm>
          <a:custGeom>
            <a:avLst/>
            <a:gdLst/>
            <a:ahLst/>
            <a:cxnLst/>
            <a:rect l="l" t="t" r="r" b="b"/>
            <a:pathLst>
              <a:path w="1905000" h="342900">
                <a:moveTo>
                  <a:pt x="1905001" y="342900"/>
                </a:moveTo>
                <a:lnTo>
                  <a:pt x="1902755" y="276164"/>
                </a:lnTo>
                <a:lnTo>
                  <a:pt x="1896632" y="221666"/>
                </a:lnTo>
                <a:lnTo>
                  <a:pt x="1887549" y="184923"/>
                </a:lnTo>
                <a:lnTo>
                  <a:pt x="1876427" y="171450"/>
                </a:lnTo>
                <a:lnTo>
                  <a:pt x="981073" y="171450"/>
                </a:lnTo>
                <a:lnTo>
                  <a:pt x="969951" y="157976"/>
                </a:lnTo>
                <a:lnTo>
                  <a:pt x="960869" y="121233"/>
                </a:lnTo>
                <a:lnTo>
                  <a:pt x="954746" y="66736"/>
                </a:lnTo>
                <a:lnTo>
                  <a:pt x="952500" y="0"/>
                </a:lnTo>
                <a:lnTo>
                  <a:pt x="950255" y="66736"/>
                </a:lnTo>
                <a:lnTo>
                  <a:pt x="944131" y="121233"/>
                </a:lnTo>
                <a:lnTo>
                  <a:pt x="935049" y="157976"/>
                </a:lnTo>
                <a:lnTo>
                  <a:pt x="923927" y="171450"/>
                </a:lnTo>
                <a:lnTo>
                  <a:pt x="28570" y="171450"/>
                </a:lnTo>
                <a:lnTo>
                  <a:pt x="17448" y="184923"/>
                </a:lnTo>
                <a:lnTo>
                  <a:pt x="8367" y="221666"/>
                </a:lnTo>
                <a:lnTo>
                  <a:pt x="2245" y="276164"/>
                </a:lnTo>
                <a:lnTo>
                  <a:pt x="0" y="34290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88340" y="1455843"/>
            <a:ext cx="6181090" cy="383286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495"/>
              </a:spcBef>
              <a:buClr>
                <a:srgbClr val="438086"/>
              </a:buClr>
              <a:buSzPct val="60714"/>
              <a:buFont typeface="Wingdings"/>
              <a:buChar char=""/>
              <a:tabLst>
                <a:tab pos="330200" algn="l"/>
              </a:tabLst>
            </a:pPr>
            <a:r>
              <a:rPr sz="2800" i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Basic</a:t>
            </a:r>
            <a:r>
              <a:rPr sz="2800" i="1" u="sng" spc="-5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i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idea</a:t>
            </a:r>
            <a:r>
              <a:rPr sz="2800" spc="-10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  <a:p>
            <a:pPr marL="647700" lvl="1" indent="-266700">
              <a:lnSpc>
                <a:spcPct val="100000"/>
              </a:lnSpc>
              <a:spcBef>
                <a:spcPts val="340"/>
              </a:spcBef>
              <a:buClr>
                <a:srgbClr val="53548A"/>
              </a:buClr>
              <a:buSzPct val="70833"/>
              <a:buFont typeface="Arial"/>
              <a:buChar char="¤"/>
              <a:tabLst>
                <a:tab pos="647700" algn="l"/>
              </a:tabLst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Divide </a:t>
            </a: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5" dirty="0">
                <a:latin typeface="Times New Roman"/>
                <a:cs typeface="Times New Roman"/>
              </a:rPr>
              <a:t>input </a:t>
            </a:r>
            <a:r>
              <a:rPr sz="2400" spc="10" dirty="0">
                <a:latin typeface="Times New Roman"/>
                <a:cs typeface="Times New Roman"/>
              </a:rPr>
              <a:t>array </a:t>
            </a:r>
            <a:r>
              <a:rPr sz="2400" spc="15" dirty="0">
                <a:latin typeface="Times New Roman"/>
                <a:cs typeface="Times New Roman"/>
              </a:rPr>
              <a:t>into</a:t>
            </a:r>
            <a:r>
              <a:rPr sz="2400" spc="-4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 from </a:t>
            </a: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15" dirty="0">
                <a:latin typeface="Times New Roman"/>
                <a:cs typeface="Times New Roman"/>
              </a:rPr>
              <a:t>middle</a:t>
            </a:r>
            <a:endParaRPr sz="2400">
              <a:latin typeface="Times New Roman"/>
              <a:cs typeface="Times New Roman"/>
            </a:endParaRPr>
          </a:p>
          <a:p>
            <a:pPr marL="673100" lvl="1" indent="-342900">
              <a:lnSpc>
                <a:spcPct val="100000"/>
              </a:lnSpc>
              <a:spcBef>
                <a:spcPts val="220"/>
              </a:spcBef>
              <a:buClr>
                <a:srgbClr val="53548A"/>
              </a:buClr>
              <a:buSzPct val="70833"/>
              <a:buFont typeface="Arial"/>
              <a:buChar char="¤"/>
              <a:tabLst>
                <a:tab pos="673100" algn="l"/>
              </a:tabLst>
            </a:pPr>
            <a:r>
              <a:rPr sz="2400" spc="5" dirty="0">
                <a:latin typeface="Times New Roman"/>
                <a:cs typeface="Times New Roman"/>
              </a:rPr>
              <a:t>Pick </a:t>
            </a: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best </a:t>
            </a:r>
            <a:r>
              <a:rPr sz="2400" spc="5" dirty="0">
                <a:latin typeface="Times New Roman"/>
                <a:cs typeface="Times New Roman"/>
              </a:rPr>
              <a:t>solution </a:t>
            </a:r>
            <a:r>
              <a:rPr sz="2400" spc="10" dirty="0">
                <a:latin typeface="Times New Roman"/>
                <a:cs typeface="Times New Roman"/>
              </a:rPr>
              <a:t>among the</a:t>
            </a:r>
            <a:r>
              <a:rPr sz="2400" spc="-38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following:</a:t>
            </a:r>
            <a:endParaRPr sz="2400">
              <a:latin typeface="Times New Roman"/>
              <a:cs typeface="Times New Roman"/>
            </a:endParaRPr>
          </a:p>
          <a:p>
            <a:pPr marL="1143000" lvl="2" indent="-304800">
              <a:lnSpc>
                <a:spcPct val="100000"/>
              </a:lnSpc>
              <a:spcBef>
                <a:spcPts val="220"/>
              </a:spcBef>
              <a:buAutoNum type="arabicPeriod"/>
              <a:tabLst>
                <a:tab pos="1143000" algn="l"/>
              </a:tabLst>
            </a:pP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20" dirty="0">
                <a:latin typeface="Times New Roman"/>
                <a:cs typeface="Times New Roman"/>
              </a:rPr>
              <a:t>max </a:t>
            </a:r>
            <a:r>
              <a:rPr sz="2400" dirty="0">
                <a:latin typeface="Times New Roman"/>
                <a:cs typeface="Times New Roman"/>
              </a:rPr>
              <a:t>subarray of </a:t>
            </a: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left</a:t>
            </a:r>
            <a:r>
              <a:rPr sz="2400" spc="-4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half</a:t>
            </a:r>
            <a:endParaRPr sz="2400">
              <a:latin typeface="Times New Roman"/>
              <a:cs typeface="Times New Roman"/>
            </a:endParaRPr>
          </a:p>
          <a:p>
            <a:pPr marL="1143000" lvl="2" indent="-304800">
              <a:lnSpc>
                <a:spcPct val="100000"/>
              </a:lnSpc>
              <a:spcBef>
                <a:spcPts val="220"/>
              </a:spcBef>
              <a:buAutoNum type="arabicPeriod"/>
              <a:tabLst>
                <a:tab pos="1143000" algn="l"/>
              </a:tabLst>
            </a:pP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20" dirty="0">
                <a:latin typeface="Times New Roman"/>
                <a:cs typeface="Times New Roman"/>
              </a:rPr>
              <a:t>max </a:t>
            </a:r>
            <a:r>
              <a:rPr sz="2400" dirty="0">
                <a:latin typeface="Times New Roman"/>
                <a:cs typeface="Times New Roman"/>
              </a:rPr>
              <a:t>subarray of </a:t>
            </a: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right</a:t>
            </a:r>
            <a:r>
              <a:rPr sz="2400" spc="-4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half</a:t>
            </a:r>
            <a:endParaRPr sz="2400">
              <a:latin typeface="Times New Roman"/>
              <a:cs typeface="Times New Roman"/>
            </a:endParaRPr>
          </a:p>
          <a:p>
            <a:pPr marL="1143000" lvl="2" indent="-304800">
              <a:lnSpc>
                <a:spcPct val="100000"/>
              </a:lnSpc>
              <a:spcBef>
                <a:spcPts val="220"/>
              </a:spcBef>
              <a:buAutoNum type="arabicPeriod"/>
              <a:tabLst>
                <a:tab pos="1143000" algn="l"/>
              </a:tabLst>
            </a:pP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20" dirty="0">
                <a:latin typeface="Times New Roman"/>
                <a:cs typeface="Times New Roman"/>
              </a:rPr>
              <a:t>max </a:t>
            </a:r>
            <a:r>
              <a:rPr sz="2400" dirty="0">
                <a:latin typeface="Times New Roman"/>
                <a:cs typeface="Times New Roman"/>
              </a:rPr>
              <a:t>subarray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crossing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the</a:t>
            </a:r>
            <a:r>
              <a:rPr sz="2400" spc="-3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mid-point</a:t>
            </a:r>
            <a:endParaRPr sz="2400">
              <a:latin typeface="Times New Roman"/>
              <a:cs typeface="Times New Roman"/>
            </a:endParaRPr>
          </a:p>
          <a:p>
            <a:pPr marL="2832100">
              <a:lnSpc>
                <a:spcPct val="100000"/>
              </a:lnSpc>
              <a:spcBef>
                <a:spcPts val="1720"/>
              </a:spcBef>
            </a:pP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Crosses </a:t>
            </a:r>
            <a:r>
              <a:rPr sz="2000" spc="1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000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15" dirty="0">
                <a:solidFill>
                  <a:srgbClr val="FF0000"/>
                </a:solidFill>
                <a:latin typeface="Times New Roman"/>
                <a:cs typeface="Times New Roman"/>
              </a:rPr>
              <a:t>mid-point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485140"/>
            <a:ext cx="700150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Maximum </a:t>
            </a:r>
            <a:r>
              <a:rPr sz="2800" spc="-15" dirty="0"/>
              <a:t>Subarray </a:t>
            </a:r>
            <a:r>
              <a:rPr sz="2800" dirty="0"/>
              <a:t>Problem: Divide &amp;</a:t>
            </a:r>
            <a:r>
              <a:rPr sz="2800" spc="-30" dirty="0"/>
              <a:t> </a:t>
            </a:r>
            <a:r>
              <a:rPr sz="2800" spc="-5" dirty="0"/>
              <a:t>Conquer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688340" y="1457960"/>
            <a:ext cx="7797800" cy="365252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480"/>
              </a:spcBef>
              <a:buClr>
                <a:srgbClr val="438086"/>
              </a:buClr>
              <a:buSzPct val="61538"/>
              <a:buFont typeface="Wingdings"/>
              <a:buChar char=""/>
              <a:tabLst>
                <a:tab pos="330200" algn="l"/>
              </a:tabLst>
            </a:pPr>
            <a:r>
              <a:rPr sz="2600" i="1" u="sng" spc="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Divide</a:t>
            </a:r>
            <a:r>
              <a:rPr sz="2600" spc="5" dirty="0">
                <a:latin typeface="Times New Roman"/>
                <a:cs typeface="Times New Roman"/>
              </a:rPr>
              <a:t>: </a:t>
            </a:r>
            <a:r>
              <a:rPr sz="2600" spc="-10" dirty="0">
                <a:latin typeface="Times New Roman"/>
                <a:cs typeface="Times New Roman"/>
              </a:rPr>
              <a:t>Trivial </a:t>
            </a:r>
            <a:r>
              <a:rPr sz="2600" spc="-5" dirty="0">
                <a:latin typeface="Times New Roman"/>
                <a:cs typeface="Times New Roman"/>
              </a:rPr>
              <a:t>(divide </a:t>
            </a:r>
            <a:r>
              <a:rPr sz="2600" spc="-10" dirty="0">
                <a:latin typeface="Times New Roman"/>
                <a:cs typeface="Times New Roman"/>
              </a:rPr>
              <a:t>the </a:t>
            </a:r>
            <a:r>
              <a:rPr sz="2600" spc="30" dirty="0">
                <a:latin typeface="Times New Roman"/>
                <a:cs typeface="Times New Roman"/>
              </a:rPr>
              <a:t>array </a:t>
            </a:r>
            <a:r>
              <a:rPr sz="2600" spc="15" dirty="0">
                <a:latin typeface="Times New Roman"/>
                <a:cs typeface="Times New Roman"/>
              </a:rPr>
              <a:t>from </a:t>
            </a:r>
            <a:r>
              <a:rPr sz="2600" spc="-10" dirty="0">
                <a:latin typeface="Times New Roman"/>
                <a:cs typeface="Times New Roman"/>
              </a:rPr>
              <a:t>the</a:t>
            </a:r>
            <a:r>
              <a:rPr sz="2600" spc="-4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middle)</a:t>
            </a:r>
            <a:endParaRPr sz="2600">
              <a:latin typeface="Times New Roman"/>
              <a:cs typeface="Times New Roman"/>
            </a:endParaRPr>
          </a:p>
          <a:p>
            <a:pPr marL="330200" marR="10160" indent="-317500">
              <a:lnSpc>
                <a:spcPts val="2800"/>
              </a:lnSpc>
              <a:spcBef>
                <a:spcPts val="740"/>
              </a:spcBef>
              <a:buClr>
                <a:srgbClr val="438086"/>
              </a:buClr>
              <a:buSzPct val="61538"/>
              <a:buFont typeface="Wingdings"/>
              <a:buChar char=""/>
              <a:tabLst>
                <a:tab pos="330200" algn="l"/>
              </a:tabLst>
            </a:pPr>
            <a:r>
              <a:rPr sz="2600" i="1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Conquer</a:t>
            </a:r>
            <a:r>
              <a:rPr sz="2600" spc="-5" dirty="0">
                <a:latin typeface="Times New Roman"/>
                <a:cs typeface="Times New Roman"/>
              </a:rPr>
              <a:t>: </a:t>
            </a:r>
            <a:r>
              <a:rPr sz="2600" spc="5" dirty="0">
                <a:latin typeface="Times New Roman"/>
                <a:cs typeface="Times New Roman"/>
              </a:rPr>
              <a:t>Recursively </a:t>
            </a:r>
            <a:r>
              <a:rPr sz="2600" spc="-5" dirty="0">
                <a:latin typeface="Times New Roman"/>
                <a:cs typeface="Times New Roman"/>
              </a:rPr>
              <a:t>compute </a:t>
            </a:r>
            <a:r>
              <a:rPr sz="2600" spc="-10" dirty="0">
                <a:latin typeface="Times New Roman"/>
                <a:cs typeface="Times New Roman"/>
              </a:rPr>
              <a:t>the </a:t>
            </a:r>
            <a:r>
              <a:rPr sz="2600" spc="5" dirty="0">
                <a:latin typeface="Times New Roman"/>
                <a:cs typeface="Times New Roman"/>
              </a:rPr>
              <a:t>max </a:t>
            </a:r>
            <a:r>
              <a:rPr sz="2600" spc="15" dirty="0">
                <a:latin typeface="Times New Roman"/>
                <a:cs typeface="Times New Roman"/>
              </a:rPr>
              <a:t>subarrays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-28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the </a:t>
            </a:r>
            <a:r>
              <a:rPr sz="26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0" dirty="0">
                <a:solidFill>
                  <a:srgbClr val="0000FF"/>
                </a:solidFill>
                <a:latin typeface="Times New Roman"/>
                <a:cs typeface="Times New Roman"/>
              </a:rPr>
              <a:t>left </a:t>
            </a:r>
            <a:r>
              <a:rPr sz="2600" spc="15" dirty="0">
                <a:latin typeface="Times New Roman"/>
                <a:cs typeface="Times New Roman"/>
              </a:rPr>
              <a:t>and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right</a:t>
            </a:r>
            <a:r>
              <a:rPr sz="2600" spc="-1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10" dirty="0">
                <a:latin typeface="Times New Roman"/>
                <a:cs typeface="Times New Roman"/>
              </a:rPr>
              <a:t>halves</a:t>
            </a:r>
            <a:endParaRPr sz="2600">
              <a:latin typeface="Times New Roman"/>
              <a:cs typeface="Times New Roman"/>
            </a:endParaRPr>
          </a:p>
          <a:p>
            <a:pPr marL="330200" marR="5080" indent="-317500">
              <a:lnSpc>
                <a:spcPts val="2800"/>
              </a:lnSpc>
              <a:spcBef>
                <a:spcPts val="700"/>
              </a:spcBef>
              <a:buClr>
                <a:srgbClr val="438086"/>
              </a:buClr>
              <a:buSzPct val="61538"/>
              <a:buFont typeface="Wingdings"/>
              <a:buChar char=""/>
              <a:tabLst>
                <a:tab pos="330200" algn="l"/>
              </a:tabLst>
            </a:pPr>
            <a:r>
              <a:rPr sz="2600" i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Combine</a:t>
            </a:r>
            <a:r>
              <a:rPr sz="2600" dirty="0">
                <a:latin typeface="Times New Roman"/>
                <a:cs typeface="Times New Roman"/>
              </a:rPr>
              <a:t>: </a:t>
            </a:r>
            <a:r>
              <a:rPr sz="2600" spc="-15" dirty="0">
                <a:latin typeface="Times New Roman"/>
                <a:cs typeface="Times New Roman"/>
              </a:rPr>
              <a:t>Compute </a:t>
            </a:r>
            <a:r>
              <a:rPr sz="2600" spc="-10" dirty="0">
                <a:latin typeface="Times New Roman"/>
                <a:cs typeface="Times New Roman"/>
              </a:rPr>
              <a:t>the </a:t>
            </a:r>
            <a:r>
              <a:rPr sz="2600" spc="15" dirty="0">
                <a:latin typeface="Times New Roman"/>
                <a:cs typeface="Times New Roman"/>
              </a:rPr>
              <a:t>max-subarray </a:t>
            </a:r>
            <a:r>
              <a:rPr sz="2600" dirty="0">
                <a:latin typeface="Times New Roman"/>
                <a:cs typeface="Times New Roman"/>
              </a:rPr>
              <a:t>crossing </a:t>
            </a:r>
            <a:r>
              <a:rPr sz="2600" spc="-10" dirty="0">
                <a:latin typeface="Times New Roman"/>
                <a:cs typeface="Times New Roman"/>
              </a:rPr>
              <a:t>the </a:t>
            </a:r>
            <a:r>
              <a:rPr sz="2600" spc="-15" dirty="0">
                <a:latin typeface="Times New Roman"/>
                <a:cs typeface="Times New Roman"/>
              </a:rPr>
              <a:t>mid-  </a:t>
            </a:r>
            <a:r>
              <a:rPr sz="2600" spc="-5" dirty="0">
                <a:latin typeface="Times New Roman"/>
                <a:cs typeface="Times New Roman"/>
              </a:rPr>
              <a:t>point </a:t>
            </a:r>
            <a:r>
              <a:rPr sz="2600" i="1" spc="15" dirty="0">
                <a:solidFill>
                  <a:srgbClr val="7F7F7F"/>
                </a:solidFill>
                <a:latin typeface="Times New Roman"/>
                <a:cs typeface="Times New Roman"/>
              </a:rPr>
              <a:t>(can </a:t>
            </a:r>
            <a:r>
              <a:rPr sz="2600" i="1" dirty="0">
                <a:solidFill>
                  <a:srgbClr val="7F7F7F"/>
                </a:solidFill>
                <a:latin typeface="Times New Roman"/>
                <a:cs typeface="Times New Roman"/>
              </a:rPr>
              <a:t>be done </a:t>
            </a:r>
            <a:r>
              <a:rPr sz="2600" i="1" spc="-15" dirty="0">
                <a:solidFill>
                  <a:srgbClr val="7F7F7F"/>
                </a:solidFill>
                <a:latin typeface="Times New Roman"/>
                <a:cs typeface="Times New Roman"/>
              </a:rPr>
              <a:t>in </a:t>
            </a:r>
            <a:r>
              <a:rPr sz="2600" i="1" spc="10" dirty="0">
                <a:solidFill>
                  <a:srgbClr val="7F7F7F"/>
                </a:solidFill>
                <a:latin typeface="Times New Roman"/>
                <a:cs typeface="Times New Roman"/>
              </a:rPr>
              <a:t>Θ(n) </a:t>
            </a:r>
            <a:r>
              <a:rPr sz="2600" i="1" spc="5" dirty="0">
                <a:solidFill>
                  <a:srgbClr val="7F7F7F"/>
                </a:solidFill>
                <a:latin typeface="Times New Roman"/>
                <a:cs typeface="Times New Roman"/>
              </a:rPr>
              <a:t>time)</a:t>
            </a:r>
            <a:r>
              <a:rPr sz="2600" spc="5" dirty="0">
                <a:latin typeface="Times New Roman"/>
                <a:cs typeface="Times New Roman"/>
              </a:rPr>
              <a:t>. </a:t>
            </a:r>
            <a:r>
              <a:rPr sz="2600" dirty="0">
                <a:latin typeface="Times New Roman"/>
                <a:cs typeface="Times New Roman"/>
              </a:rPr>
              <a:t>Return </a:t>
            </a:r>
            <a:r>
              <a:rPr sz="2600" spc="-10" dirty="0">
                <a:latin typeface="Times New Roman"/>
                <a:cs typeface="Times New Roman"/>
              </a:rPr>
              <a:t>the </a:t>
            </a:r>
            <a:r>
              <a:rPr sz="2600" spc="5" dirty="0">
                <a:latin typeface="Times New Roman"/>
                <a:cs typeface="Times New Roman"/>
              </a:rPr>
              <a:t>max</a:t>
            </a:r>
            <a:r>
              <a:rPr sz="2600" spc="-229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among  </a:t>
            </a:r>
            <a:r>
              <a:rPr sz="2600" spc="-10" dirty="0">
                <a:latin typeface="Times New Roman"/>
                <a:cs typeface="Times New Roman"/>
              </a:rPr>
              <a:t>the </a:t>
            </a:r>
            <a:r>
              <a:rPr sz="2600" spc="-5" dirty="0">
                <a:latin typeface="Times New Roman"/>
                <a:cs typeface="Times New Roman"/>
              </a:rPr>
              <a:t>following:</a:t>
            </a:r>
            <a:endParaRPr sz="2600">
              <a:latin typeface="Times New Roman"/>
              <a:cs typeface="Times New Roman"/>
            </a:endParaRPr>
          </a:p>
          <a:p>
            <a:pPr marL="1231900" lvl="1" indent="-304800">
              <a:lnSpc>
                <a:spcPct val="100000"/>
              </a:lnSpc>
              <a:spcBef>
                <a:spcPts val="340"/>
              </a:spcBef>
              <a:buClr>
                <a:srgbClr val="FF0000"/>
              </a:buClr>
              <a:buAutoNum type="arabicPeriod"/>
              <a:tabLst>
                <a:tab pos="1231900" algn="l"/>
              </a:tabLst>
            </a:pP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20" dirty="0">
                <a:latin typeface="Times New Roman"/>
                <a:cs typeface="Times New Roman"/>
              </a:rPr>
              <a:t>max </a:t>
            </a:r>
            <a:r>
              <a:rPr sz="2400" dirty="0">
                <a:latin typeface="Times New Roman"/>
                <a:cs typeface="Times New Roman"/>
              </a:rPr>
              <a:t>subarray of </a:t>
            </a: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left</a:t>
            </a:r>
            <a:r>
              <a:rPr sz="2400" spc="-36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subarray</a:t>
            </a:r>
            <a:endParaRPr sz="2400">
              <a:latin typeface="Times New Roman"/>
              <a:cs typeface="Times New Roman"/>
            </a:endParaRPr>
          </a:p>
          <a:p>
            <a:pPr marL="1231900" lvl="1" indent="-304800">
              <a:lnSpc>
                <a:spcPct val="100000"/>
              </a:lnSpc>
              <a:spcBef>
                <a:spcPts val="320"/>
              </a:spcBef>
              <a:buClr>
                <a:srgbClr val="FF0000"/>
              </a:buClr>
              <a:buAutoNum type="arabicPeriod"/>
              <a:tabLst>
                <a:tab pos="1231900" algn="l"/>
              </a:tabLst>
            </a:pP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20" dirty="0">
                <a:latin typeface="Times New Roman"/>
                <a:cs typeface="Times New Roman"/>
              </a:rPr>
              <a:t>max </a:t>
            </a:r>
            <a:r>
              <a:rPr sz="2400" dirty="0">
                <a:latin typeface="Times New Roman"/>
                <a:cs typeface="Times New Roman"/>
              </a:rPr>
              <a:t>subarray of </a:t>
            </a: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right</a:t>
            </a:r>
            <a:r>
              <a:rPr sz="2400" spc="-26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subarray</a:t>
            </a:r>
            <a:endParaRPr sz="2400">
              <a:latin typeface="Times New Roman"/>
              <a:cs typeface="Times New Roman"/>
            </a:endParaRPr>
          </a:p>
          <a:p>
            <a:pPr marL="1231900" lvl="1" indent="-304800">
              <a:lnSpc>
                <a:spcPct val="100000"/>
              </a:lnSpc>
              <a:spcBef>
                <a:spcPts val="320"/>
              </a:spcBef>
              <a:buClr>
                <a:srgbClr val="FF0000"/>
              </a:buClr>
              <a:buAutoNum type="arabicPeriod"/>
              <a:tabLst>
                <a:tab pos="1231900" algn="l"/>
              </a:tabLst>
            </a:pPr>
            <a:r>
              <a:rPr sz="2400" spc="10" dirty="0">
                <a:latin typeface="Times New Roman"/>
                <a:cs typeface="Times New Roman"/>
              </a:rPr>
              <a:t>the </a:t>
            </a:r>
            <a:r>
              <a:rPr sz="2400" spc="20" dirty="0">
                <a:latin typeface="Times New Roman"/>
                <a:cs typeface="Times New Roman"/>
              </a:rPr>
              <a:t>max </a:t>
            </a:r>
            <a:r>
              <a:rPr sz="2400" dirty="0">
                <a:latin typeface="Times New Roman"/>
                <a:cs typeface="Times New Roman"/>
              </a:rPr>
              <a:t>subarray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crossing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the</a:t>
            </a:r>
            <a:r>
              <a:rPr sz="2400" spc="-2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mid-point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250" y="6178550"/>
            <a:ext cx="8204200" cy="0"/>
          </a:xfrm>
          <a:custGeom>
            <a:avLst/>
            <a:gdLst/>
            <a:ahLst/>
            <a:cxnLst/>
            <a:rect l="l" t="t" r="r" b="b"/>
            <a:pathLst>
              <a:path w="8204200">
                <a:moveTo>
                  <a:pt x="0" y="0"/>
                </a:moveTo>
                <a:lnTo>
                  <a:pt x="8204204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43300" y="470699"/>
            <a:ext cx="24549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 dirty="0">
                <a:solidFill>
                  <a:srgbClr val="3366FF"/>
                </a:solidFill>
                <a:latin typeface="Times New Roman"/>
                <a:cs typeface="Times New Roman"/>
              </a:rPr>
              <a:t>Conclusion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1620520"/>
            <a:ext cx="7235190" cy="31419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1435" indent="-342900">
              <a:lnSpc>
                <a:spcPts val="3800"/>
              </a:lnSpc>
              <a:spcBef>
                <a:spcPts val="260"/>
              </a:spcBef>
              <a:buClr>
                <a:srgbClr val="A50021"/>
              </a:buClr>
              <a:buChar char="•"/>
              <a:tabLst>
                <a:tab pos="456565" algn="l"/>
                <a:tab pos="457200" algn="l"/>
              </a:tabLst>
            </a:pPr>
            <a:r>
              <a:rPr sz="3200" dirty="0">
                <a:latin typeface="Times New Roman"/>
                <a:cs typeface="Times New Roman"/>
              </a:rPr>
              <a:t>Divide </a:t>
            </a:r>
            <a:r>
              <a:rPr sz="3200" spc="-10" dirty="0">
                <a:latin typeface="Times New Roman"/>
                <a:cs typeface="Times New Roman"/>
              </a:rPr>
              <a:t>and conquer </a:t>
            </a:r>
            <a:r>
              <a:rPr sz="3200" spc="5" dirty="0">
                <a:latin typeface="Times New Roman"/>
                <a:cs typeface="Times New Roman"/>
              </a:rPr>
              <a:t>is </a:t>
            </a:r>
            <a:r>
              <a:rPr sz="3200" spc="-10" dirty="0">
                <a:latin typeface="Times New Roman"/>
                <a:cs typeface="Times New Roman"/>
              </a:rPr>
              <a:t>just </a:t>
            </a:r>
            <a:r>
              <a:rPr sz="3200" dirty="0">
                <a:latin typeface="Times New Roman"/>
                <a:cs typeface="Times New Roman"/>
              </a:rPr>
              <a:t>one of </a:t>
            </a:r>
            <a:r>
              <a:rPr sz="3200" spc="-15" dirty="0">
                <a:latin typeface="Times New Roman"/>
                <a:cs typeface="Times New Roman"/>
              </a:rPr>
              <a:t>several  </a:t>
            </a:r>
            <a:r>
              <a:rPr sz="3200" dirty="0">
                <a:latin typeface="Times New Roman"/>
                <a:cs typeface="Times New Roman"/>
              </a:rPr>
              <a:t>powerful </a:t>
            </a:r>
            <a:r>
              <a:rPr sz="3200" spc="-10" dirty="0">
                <a:latin typeface="Times New Roman"/>
                <a:cs typeface="Times New Roman"/>
              </a:rPr>
              <a:t>techniques </a:t>
            </a:r>
            <a:r>
              <a:rPr sz="3200" spc="10" dirty="0">
                <a:latin typeface="Times New Roman"/>
                <a:cs typeface="Times New Roman"/>
              </a:rPr>
              <a:t>for </a:t>
            </a:r>
            <a:r>
              <a:rPr sz="3200" dirty="0">
                <a:latin typeface="Times New Roman"/>
                <a:cs typeface="Times New Roman"/>
              </a:rPr>
              <a:t>algorithm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design.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299"/>
              </a:lnSpc>
              <a:spcBef>
                <a:spcPts val="625"/>
              </a:spcBef>
              <a:buClr>
                <a:srgbClr val="A50021"/>
              </a:buClr>
              <a:buChar char="•"/>
              <a:tabLst>
                <a:tab pos="456565" algn="l"/>
                <a:tab pos="457200" algn="l"/>
              </a:tabLst>
            </a:pPr>
            <a:r>
              <a:rPr sz="3200" spc="-5" dirty="0">
                <a:latin typeface="Times New Roman"/>
                <a:cs typeface="Times New Roman"/>
              </a:rPr>
              <a:t>Divide-and-conquer </a:t>
            </a:r>
            <a:r>
              <a:rPr sz="3200" dirty="0">
                <a:latin typeface="Times New Roman"/>
                <a:cs typeface="Times New Roman"/>
              </a:rPr>
              <a:t>algorithms </a:t>
            </a:r>
            <a:r>
              <a:rPr sz="3200" spc="-20" dirty="0">
                <a:latin typeface="Times New Roman"/>
                <a:cs typeface="Times New Roman"/>
              </a:rPr>
              <a:t>can </a:t>
            </a:r>
            <a:r>
              <a:rPr sz="3200" dirty="0">
                <a:latin typeface="Times New Roman"/>
                <a:cs typeface="Times New Roman"/>
              </a:rPr>
              <a:t>be  </a:t>
            </a:r>
            <a:r>
              <a:rPr sz="3200" spc="-15" dirty="0">
                <a:latin typeface="Times New Roman"/>
                <a:cs typeface="Times New Roman"/>
              </a:rPr>
              <a:t>analyzed </a:t>
            </a:r>
            <a:r>
              <a:rPr sz="3200" spc="-10" dirty="0">
                <a:latin typeface="Times New Roman"/>
                <a:cs typeface="Times New Roman"/>
              </a:rPr>
              <a:t>using </a:t>
            </a:r>
            <a:r>
              <a:rPr sz="3200" spc="-5" dirty="0">
                <a:latin typeface="Times New Roman"/>
                <a:cs typeface="Times New Roman"/>
              </a:rPr>
              <a:t>recurrences </a:t>
            </a:r>
            <a:r>
              <a:rPr sz="3200" spc="-10" dirty="0">
                <a:latin typeface="Times New Roman"/>
                <a:cs typeface="Times New Roman"/>
              </a:rPr>
              <a:t>and </a:t>
            </a:r>
            <a:r>
              <a:rPr sz="3200" dirty="0">
                <a:latin typeface="Times New Roman"/>
                <a:cs typeface="Times New Roman"/>
              </a:rPr>
              <a:t>the </a:t>
            </a:r>
            <a:r>
              <a:rPr sz="3200" spc="-15" dirty="0">
                <a:latin typeface="Times New Roman"/>
                <a:cs typeface="Times New Roman"/>
              </a:rPr>
              <a:t>master  </a:t>
            </a:r>
            <a:r>
              <a:rPr sz="3200" spc="-5" dirty="0">
                <a:latin typeface="Times New Roman"/>
                <a:cs typeface="Times New Roman"/>
              </a:rPr>
              <a:t>method </a:t>
            </a:r>
            <a:r>
              <a:rPr sz="3200" spc="-10" dirty="0">
                <a:latin typeface="Times New Roman"/>
                <a:cs typeface="Times New Roman"/>
              </a:rPr>
              <a:t>(so </a:t>
            </a:r>
            <a:r>
              <a:rPr sz="3200" spc="-5" dirty="0">
                <a:latin typeface="Times New Roman"/>
                <a:cs typeface="Times New Roman"/>
              </a:rPr>
              <a:t>practice </a:t>
            </a:r>
            <a:r>
              <a:rPr sz="3200" spc="5" dirty="0">
                <a:latin typeface="Times New Roman"/>
                <a:cs typeface="Times New Roman"/>
              </a:rPr>
              <a:t>this</a:t>
            </a:r>
            <a:r>
              <a:rPr sz="3200" spc="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math).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Clr>
                <a:srgbClr val="A50021"/>
              </a:buClr>
              <a:buChar char="•"/>
              <a:tabLst>
                <a:tab pos="456565" algn="l"/>
                <a:tab pos="457200" algn="l"/>
              </a:tabLst>
            </a:pPr>
            <a:r>
              <a:rPr sz="3200" spc="-20" dirty="0">
                <a:latin typeface="Times New Roman"/>
                <a:cs typeface="Times New Roman"/>
              </a:rPr>
              <a:t>Can </a:t>
            </a:r>
            <a:r>
              <a:rPr sz="3200" spc="-10" dirty="0">
                <a:latin typeface="Times New Roman"/>
                <a:cs typeface="Times New Roman"/>
              </a:rPr>
              <a:t>lead </a:t>
            </a:r>
            <a:r>
              <a:rPr sz="3200" spc="5" dirty="0">
                <a:latin typeface="Times New Roman"/>
                <a:cs typeface="Times New Roman"/>
              </a:rPr>
              <a:t>to </a:t>
            </a:r>
            <a:r>
              <a:rPr sz="3200" spc="10" dirty="0">
                <a:latin typeface="Times New Roman"/>
                <a:cs typeface="Times New Roman"/>
              </a:rPr>
              <a:t>more </a:t>
            </a:r>
            <a:r>
              <a:rPr sz="3200" dirty="0">
                <a:latin typeface="Times New Roman"/>
                <a:cs typeface="Times New Roman"/>
              </a:rPr>
              <a:t>efficient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algorithms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1574800"/>
            <a:ext cx="3771900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424179"/>
            <a:ext cx="6616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/>
              <a:t>Merge </a:t>
            </a:r>
            <a:r>
              <a:rPr sz="3600" spc="-5" dirty="0"/>
              <a:t>Sort: Solving the</a:t>
            </a:r>
            <a:r>
              <a:rPr sz="3600" spc="35" dirty="0"/>
              <a:t> </a:t>
            </a:r>
            <a:r>
              <a:rPr sz="3600" spc="-5" dirty="0"/>
              <a:t>Recurrence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539750" y="1606550"/>
            <a:ext cx="3657600" cy="6858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810"/>
              </a:spcBef>
            </a:pPr>
            <a:r>
              <a:rPr sz="2800" spc="-15" dirty="0">
                <a:latin typeface="Times New Roman"/>
                <a:cs typeface="Times New Roman"/>
              </a:rPr>
              <a:t>T(n) </a:t>
            </a:r>
            <a:r>
              <a:rPr sz="2800" dirty="0">
                <a:latin typeface="Times New Roman"/>
                <a:cs typeface="Times New Roman"/>
              </a:rPr>
              <a:t>= 2 </a:t>
            </a:r>
            <a:r>
              <a:rPr sz="2800" spc="-5" dirty="0">
                <a:latin typeface="Times New Roman"/>
                <a:cs typeface="Times New Roman"/>
              </a:rPr>
              <a:t>T(n/2) </a:t>
            </a:r>
            <a:r>
              <a:rPr sz="2800" dirty="0">
                <a:latin typeface="Times New Roman"/>
                <a:cs typeface="Times New Roman"/>
              </a:rPr>
              <a:t>+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Θ(n)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65275" y="2611120"/>
            <a:ext cx="41148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7765" algn="l"/>
                <a:tab pos="2437765" algn="l"/>
              </a:tabLst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800" spc="-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2,	b =</a:t>
            </a:r>
            <a:r>
              <a:rPr sz="28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2,	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f(n)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800" spc="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Θ(n),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26000" y="3479800"/>
            <a:ext cx="4076700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9400" y="3429000"/>
            <a:ext cx="2590800" cy="1104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3540" y="3677920"/>
            <a:ext cx="1076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Case</a:t>
            </a:r>
            <a:r>
              <a:rPr sz="2800" u="sng" spc="-1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6550" y="3460750"/>
            <a:ext cx="2476500" cy="9906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27635">
              <a:lnSpc>
                <a:spcPts val="2475"/>
              </a:lnSpc>
              <a:spcBef>
                <a:spcPts val="295"/>
              </a:spcBef>
            </a:pPr>
            <a:r>
              <a:rPr sz="2750" u="heavy" spc="1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2750" i="1" u="heavy" spc="-2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750" i="1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750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  <a:p>
            <a:pPr marL="942340">
              <a:lnSpc>
                <a:spcPts val="1305"/>
              </a:lnSpc>
            </a:pPr>
            <a:r>
              <a:rPr sz="2750" spc="-10" dirty="0">
                <a:latin typeface="Symbol"/>
                <a:cs typeface="Symbol"/>
              </a:rPr>
              <a:t></a:t>
            </a:r>
            <a:r>
              <a:rPr sz="2750" spc="-10" dirty="0">
                <a:latin typeface="Times New Roman"/>
                <a:cs typeface="Times New Roman"/>
              </a:rPr>
              <a:t> </a:t>
            </a:r>
            <a:r>
              <a:rPr sz="2750" dirty="0">
                <a:latin typeface="Symbol"/>
                <a:cs typeface="Symbol"/>
              </a:rPr>
              <a:t></a:t>
            </a:r>
            <a:r>
              <a:rPr sz="2750" dirty="0">
                <a:latin typeface="Times New Roman"/>
                <a:cs typeface="Times New Roman"/>
              </a:rPr>
              <a:t>(lg</a:t>
            </a:r>
            <a:r>
              <a:rPr sz="2325" i="1" baseline="44802" dirty="0">
                <a:latin typeface="Times New Roman"/>
                <a:cs typeface="Times New Roman"/>
              </a:rPr>
              <a:t>k</a:t>
            </a:r>
            <a:r>
              <a:rPr sz="2325" i="1" spc="-375" baseline="44802" dirty="0">
                <a:latin typeface="Times New Roman"/>
                <a:cs typeface="Times New Roman"/>
              </a:rPr>
              <a:t> </a:t>
            </a:r>
            <a:r>
              <a:rPr sz="2750" i="1" spc="35" dirty="0">
                <a:latin typeface="Times New Roman"/>
                <a:cs typeface="Times New Roman"/>
              </a:rPr>
              <a:t>n</a:t>
            </a:r>
            <a:r>
              <a:rPr sz="2750" spc="35" dirty="0"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  <a:p>
            <a:pPr marL="147320">
              <a:lnSpc>
                <a:spcPts val="2125"/>
              </a:lnSpc>
            </a:pPr>
            <a:r>
              <a:rPr sz="4125" i="1" spc="187" baseline="-25252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l</a:t>
            </a:r>
            <a:r>
              <a:rPr sz="1550" spc="15" dirty="0">
                <a:latin typeface="Times New Roman"/>
                <a:cs typeface="Times New Roman"/>
              </a:rPr>
              <a:t>o</a:t>
            </a:r>
            <a:r>
              <a:rPr sz="1550" spc="60" dirty="0">
                <a:latin typeface="Times New Roman"/>
                <a:cs typeface="Times New Roman"/>
              </a:rPr>
              <a:t>g</a:t>
            </a:r>
            <a:r>
              <a:rPr sz="1725" i="1" spc="-7" baseline="-19323" dirty="0">
                <a:latin typeface="Times New Roman"/>
                <a:cs typeface="Times New Roman"/>
              </a:rPr>
              <a:t>b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550" i="1" spc="15" dirty="0">
                <a:latin typeface="Times New Roman"/>
                <a:cs typeface="Times New Roman"/>
              </a:rPr>
              <a:t>a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3150" y="3511550"/>
            <a:ext cx="3962400" cy="838200"/>
          </a:xfrm>
          <a:prstGeom prst="rect">
            <a:avLst/>
          </a:prstGeom>
          <a:solidFill>
            <a:srgbClr val="CCFFCC"/>
          </a:solidFill>
          <a:ln w="12700">
            <a:solidFill>
              <a:srgbClr val="53548A"/>
            </a:solidFill>
          </a:ln>
        </p:spPr>
        <p:txBody>
          <a:bodyPr vert="horz" wrap="square" lIns="0" tIns="17081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345"/>
              </a:spcBef>
            </a:pPr>
            <a:r>
              <a:rPr sz="4200" spc="-22" baseline="4960" dirty="0">
                <a:latin typeface="Times New Roman"/>
                <a:cs typeface="Times New Roman"/>
              </a:rPr>
              <a:t>T</a:t>
            </a:r>
            <a:r>
              <a:rPr sz="4200" spc="-52" baseline="4960" dirty="0">
                <a:latin typeface="Times New Roman"/>
                <a:cs typeface="Times New Roman"/>
              </a:rPr>
              <a:t>(</a:t>
            </a:r>
            <a:r>
              <a:rPr sz="4200" baseline="4960" dirty="0">
                <a:latin typeface="Times New Roman"/>
                <a:cs typeface="Times New Roman"/>
              </a:rPr>
              <a:t>n)</a:t>
            </a:r>
            <a:r>
              <a:rPr sz="4200" spc="97" baseline="4960" dirty="0">
                <a:latin typeface="Times New Roman"/>
                <a:cs typeface="Times New Roman"/>
              </a:rPr>
              <a:t> </a:t>
            </a:r>
            <a:r>
              <a:rPr sz="4200" baseline="4960" dirty="0">
                <a:latin typeface="Times New Roman"/>
                <a:cs typeface="Times New Roman"/>
              </a:rPr>
              <a:t>=</a:t>
            </a:r>
            <a:r>
              <a:rPr sz="4200" spc="-75" baseline="4960" dirty="0">
                <a:latin typeface="Times New Roman"/>
                <a:cs typeface="Times New Roman"/>
              </a:rPr>
              <a:t> </a:t>
            </a:r>
            <a:r>
              <a:rPr sz="3100" spc="395" dirty="0">
                <a:latin typeface="Symbol"/>
                <a:cs typeface="Symbol"/>
              </a:rPr>
              <a:t></a:t>
            </a:r>
            <a:r>
              <a:rPr sz="3100" spc="250" dirty="0">
                <a:latin typeface="Times New Roman"/>
                <a:cs typeface="Times New Roman"/>
              </a:rPr>
              <a:t>(</a:t>
            </a:r>
            <a:r>
              <a:rPr sz="3100" i="1" spc="475" dirty="0">
                <a:latin typeface="Times New Roman"/>
                <a:cs typeface="Times New Roman"/>
              </a:rPr>
              <a:t>n</a:t>
            </a:r>
            <a:r>
              <a:rPr sz="2700" spc="120" baseline="43209" dirty="0">
                <a:latin typeface="Times New Roman"/>
                <a:cs typeface="Times New Roman"/>
              </a:rPr>
              <a:t>l</a:t>
            </a:r>
            <a:r>
              <a:rPr sz="2700" spc="247" baseline="43209" dirty="0">
                <a:latin typeface="Times New Roman"/>
                <a:cs typeface="Times New Roman"/>
              </a:rPr>
              <a:t>o</a:t>
            </a:r>
            <a:r>
              <a:rPr sz="2700" spc="345" baseline="43209" dirty="0">
                <a:latin typeface="Times New Roman"/>
                <a:cs typeface="Times New Roman"/>
              </a:rPr>
              <a:t>g</a:t>
            </a:r>
            <a:r>
              <a:rPr sz="1950" i="1" spc="187" baseline="40598" dirty="0">
                <a:latin typeface="Times New Roman"/>
                <a:cs typeface="Times New Roman"/>
              </a:rPr>
              <a:t>b</a:t>
            </a:r>
            <a:r>
              <a:rPr sz="1950" i="1" spc="-22" baseline="40598" dirty="0">
                <a:latin typeface="Times New Roman"/>
                <a:cs typeface="Times New Roman"/>
              </a:rPr>
              <a:t> </a:t>
            </a:r>
            <a:r>
              <a:rPr sz="2700" i="1" spc="247" baseline="43209" dirty="0">
                <a:latin typeface="Times New Roman"/>
                <a:cs typeface="Times New Roman"/>
              </a:rPr>
              <a:t>a</a:t>
            </a:r>
            <a:r>
              <a:rPr sz="2700" i="1" baseline="43209" dirty="0">
                <a:latin typeface="Times New Roman"/>
                <a:cs typeface="Times New Roman"/>
              </a:rPr>
              <a:t> </a:t>
            </a:r>
            <a:r>
              <a:rPr sz="3100" spc="155" dirty="0">
                <a:latin typeface="Times New Roman"/>
                <a:cs typeface="Times New Roman"/>
              </a:rPr>
              <a:t>l</a:t>
            </a:r>
            <a:r>
              <a:rPr sz="3100" spc="434" dirty="0">
                <a:latin typeface="Times New Roman"/>
                <a:cs typeface="Times New Roman"/>
              </a:rPr>
              <a:t>g</a:t>
            </a:r>
            <a:r>
              <a:rPr sz="2700" i="1" spc="352" baseline="43209" dirty="0">
                <a:latin typeface="Times New Roman"/>
                <a:cs typeface="Times New Roman"/>
              </a:rPr>
              <a:t>k</a:t>
            </a:r>
            <a:r>
              <a:rPr sz="2700" baseline="43209" dirty="0">
                <a:latin typeface="Symbol"/>
                <a:cs typeface="Symbol"/>
              </a:rPr>
              <a:t></a:t>
            </a:r>
            <a:r>
              <a:rPr sz="2700" spc="247" baseline="43209" dirty="0">
                <a:latin typeface="Times New Roman"/>
                <a:cs typeface="Times New Roman"/>
              </a:rPr>
              <a:t>1</a:t>
            </a:r>
            <a:r>
              <a:rPr sz="2700" spc="-187" baseline="43209" dirty="0">
                <a:latin typeface="Times New Roman"/>
                <a:cs typeface="Times New Roman"/>
              </a:rPr>
              <a:t> </a:t>
            </a:r>
            <a:r>
              <a:rPr sz="3100" i="1" spc="409" dirty="0">
                <a:latin typeface="Times New Roman"/>
                <a:cs typeface="Times New Roman"/>
              </a:rPr>
              <a:t>n</a:t>
            </a:r>
            <a:r>
              <a:rPr sz="3100" spc="195" dirty="0">
                <a:latin typeface="Times New Roman"/>
                <a:cs typeface="Times New Roman"/>
              </a:rPr>
              <a:t>)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40200" y="37846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97350" y="38163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97350" y="38163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8800" y="27178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5950" y="2749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5950" y="2749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327140" y="2484120"/>
            <a:ext cx="14859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75" baseline="-23809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spc="50" dirty="0">
                <a:solidFill>
                  <a:srgbClr val="0000FF"/>
                </a:solidFill>
                <a:latin typeface="Times New Roman"/>
                <a:cs typeface="Times New Roman"/>
              </a:rPr>
              <a:t>log</a:t>
            </a:r>
            <a:r>
              <a:rPr sz="2400" spc="75" baseline="-17361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spc="50" dirty="0">
                <a:solidFill>
                  <a:srgbClr val="0000FF"/>
                </a:solidFill>
                <a:latin typeface="Times New Roman"/>
                <a:cs typeface="Times New Roman"/>
              </a:rPr>
              <a:t>a </a:t>
            </a:r>
            <a:r>
              <a:rPr sz="420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4200" spc="-562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0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endParaRPr sz="4200" baseline="-31746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60540" y="4592320"/>
            <a:ext cx="1842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holds </a:t>
            </a:r>
            <a:r>
              <a:rPr sz="2400" i="1" spc="10" dirty="0">
                <a:solidFill>
                  <a:srgbClr val="FF0000"/>
                </a:solidFill>
                <a:latin typeface="Times New Roman"/>
                <a:cs typeface="Times New Roman"/>
              </a:rPr>
              <a:t>for </a:t>
            </a:r>
            <a:r>
              <a:rPr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k =</a:t>
            </a:r>
            <a:r>
              <a:rPr sz="2400" i="1" spc="-1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58800" y="5384800"/>
            <a:ext cx="647700" cy="43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5950" y="5416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381000" y="0"/>
                </a:moveTo>
                <a:lnTo>
                  <a:pt x="381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81000" y="228600"/>
                </a:lnTo>
                <a:lnTo>
                  <a:pt x="381000" y="304800"/>
                </a:lnTo>
                <a:lnTo>
                  <a:pt x="533400" y="152400"/>
                </a:lnTo>
                <a:lnTo>
                  <a:pt x="38100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5950" y="541655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374139" y="5278120"/>
            <a:ext cx="22523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T(n)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= Θ 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(nlgn)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7700" y="470699"/>
            <a:ext cx="31527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3366FF"/>
                </a:solidFill>
                <a:latin typeface="Times New Roman"/>
                <a:cs typeface="Times New Roman"/>
              </a:rPr>
              <a:t>Binary</a:t>
            </a:r>
            <a:r>
              <a:rPr sz="4000" b="1" spc="-8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4000" b="1" spc="5" dirty="0">
                <a:solidFill>
                  <a:srgbClr val="3366FF"/>
                </a:solidFill>
                <a:latin typeface="Times New Roman"/>
                <a:cs typeface="Times New Roman"/>
              </a:rPr>
              <a:t>Search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24000"/>
            <a:ext cx="7124700" cy="387285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3200" spc="5" dirty="0">
                <a:latin typeface="Times New Roman"/>
                <a:cs typeface="Times New Roman"/>
              </a:rPr>
              <a:t>Find </a:t>
            </a:r>
            <a:r>
              <a:rPr sz="3200" spc="-15" dirty="0">
                <a:latin typeface="Times New Roman"/>
                <a:cs typeface="Times New Roman"/>
              </a:rPr>
              <a:t>an </a:t>
            </a:r>
            <a:r>
              <a:rPr sz="3200" spc="-10" dirty="0">
                <a:latin typeface="Times New Roman"/>
                <a:cs typeface="Times New Roman"/>
              </a:rPr>
              <a:t>element </a:t>
            </a:r>
            <a:r>
              <a:rPr sz="3200" spc="5" dirty="0">
                <a:latin typeface="Times New Roman"/>
                <a:cs typeface="Times New Roman"/>
              </a:rPr>
              <a:t>in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b="1" spc="-10" dirty="0">
                <a:latin typeface="Times New Roman"/>
                <a:cs typeface="Times New Roman"/>
              </a:rPr>
              <a:t>sorted</a:t>
            </a:r>
            <a:r>
              <a:rPr sz="3200" spc="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array:</a:t>
            </a: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Divide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20" dirty="0">
                <a:latin typeface="Times New Roman"/>
                <a:cs typeface="Times New Roman"/>
              </a:rPr>
              <a:t>Check </a:t>
            </a:r>
            <a:r>
              <a:rPr sz="3200" spc="5" dirty="0">
                <a:latin typeface="Times New Roman"/>
                <a:cs typeface="Times New Roman"/>
              </a:rPr>
              <a:t>middle</a:t>
            </a:r>
            <a:r>
              <a:rPr sz="3200" spc="1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element</a:t>
            </a:r>
            <a:r>
              <a:rPr sz="3200" b="1" i="1" spc="-10" dirty="0">
                <a:latin typeface="Times New Roman"/>
                <a:cs typeface="Times New Roman"/>
              </a:rPr>
              <a:t>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Conquer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10" dirty="0">
                <a:latin typeface="Times New Roman"/>
                <a:cs typeface="Times New Roman"/>
              </a:rPr>
              <a:t>Recursively </a:t>
            </a:r>
            <a:r>
              <a:rPr sz="3200" spc="-15" dirty="0">
                <a:latin typeface="Times New Roman"/>
                <a:cs typeface="Times New Roman"/>
              </a:rPr>
              <a:t>search </a:t>
            </a:r>
            <a:r>
              <a:rPr sz="3200" dirty="0">
                <a:latin typeface="Times New Roman"/>
                <a:cs typeface="Times New Roman"/>
              </a:rPr>
              <a:t>1</a:t>
            </a:r>
            <a:r>
              <a:rPr sz="3200" spc="1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subarray.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Combine</a:t>
            </a:r>
            <a:r>
              <a:rPr sz="3200" b="1" i="1" spc="-5" dirty="0">
                <a:solidFill>
                  <a:srgbClr val="A50021"/>
                </a:solidFill>
                <a:latin typeface="Times New Roman"/>
                <a:cs typeface="Times New Roman"/>
              </a:rPr>
              <a:t>:</a:t>
            </a:r>
            <a:r>
              <a:rPr sz="3200" b="1" i="1" spc="25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3200" spc="10" dirty="0">
                <a:latin typeface="Times New Roman"/>
                <a:cs typeface="Times New Roman"/>
              </a:rPr>
              <a:t>Trivial.</a:t>
            </a: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b="1" i="1" spc="-5" dirty="0">
                <a:latin typeface="Times New Roman"/>
                <a:cs typeface="Times New Roman"/>
              </a:rPr>
              <a:t>Example: </a:t>
            </a:r>
            <a:r>
              <a:rPr sz="3200" spc="5" dirty="0">
                <a:latin typeface="Times New Roman"/>
                <a:cs typeface="Times New Roman"/>
              </a:rPr>
              <a:t>Find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9</a:t>
            </a:r>
            <a:endParaRPr sz="32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060"/>
              </a:spcBef>
              <a:tabLst>
                <a:tab pos="1840864" algn="l"/>
                <a:tab pos="2755265" algn="l"/>
                <a:tab pos="3669665" algn="l"/>
                <a:tab pos="4584065" algn="l"/>
                <a:tab pos="5498465" algn="l"/>
                <a:tab pos="6412865" algn="l"/>
              </a:tabLst>
            </a:pP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3	5	7	8	9	12	15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3800" y="4800600"/>
            <a:ext cx="6400800" cy="647700"/>
          </a:xfrm>
          <a:custGeom>
            <a:avLst/>
            <a:gdLst/>
            <a:ahLst/>
            <a:cxnLst/>
            <a:rect l="l" t="t" r="r" b="b"/>
            <a:pathLst>
              <a:path w="6400800" h="647700">
                <a:moveTo>
                  <a:pt x="6292850" y="0"/>
                </a:moveTo>
                <a:lnTo>
                  <a:pt x="107950" y="0"/>
                </a:lnTo>
                <a:lnTo>
                  <a:pt x="65931" y="8483"/>
                </a:lnTo>
                <a:lnTo>
                  <a:pt x="31618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8" y="616080"/>
                </a:lnTo>
                <a:lnTo>
                  <a:pt x="65931" y="639216"/>
                </a:lnTo>
                <a:lnTo>
                  <a:pt x="107950" y="647700"/>
                </a:lnTo>
                <a:lnTo>
                  <a:pt x="6292850" y="647700"/>
                </a:lnTo>
                <a:lnTo>
                  <a:pt x="6334866" y="639216"/>
                </a:lnTo>
                <a:lnTo>
                  <a:pt x="6369180" y="616080"/>
                </a:lnTo>
                <a:lnTo>
                  <a:pt x="6392316" y="581766"/>
                </a:lnTo>
                <a:lnTo>
                  <a:pt x="6400800" y="539750"/>
                </a:lnTo>
                <a:lnTo>
                  <a:pt x="6400800" y="107950"/>
                </a:lnTo>
                <a:lnTo>
                  <a:pt x="6392316" y="65933"/>
                </a:lnTo>
                <a:lnTo>
                  <a:pt x="6369180" y="31619"/>
                </a:lnTo>
                <a:lnTo>
                  <a:pt x="6334866" y="8483"/>
                </a:lnTo>
                <a:lnTo>
                  <a:pt x="6292850" y="0"/>
                </a:lnTo>
                <a:close/>
              </a:path>
            </a:pathLst>
          </a:custGeom>
          <a:solidFill>
            <a:srgbClr val="FF0000">
              <a:alpha val="49018"/>
            </a:srgbClr>
          </a:solidFill>
          <a:ln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7700" y="470699"/>
            <a:ext cx="31527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3366FF"/>
                </a:solidFill>
                <a:latin typeface="Times New Roman"/>
                <a:cs typeface="Times New Roman"/>
              </a:rPr>
              <a:t>Binary</a:t>
            </a:r>
            <a:r>
              <a:rPr sz="4000" b="1" spc="-8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4000" b="1" spc="5" dirty="0">
                <a:solidFill>
                  <a:srgbClr val="3366FF"/>
                </a:solidFill>
                <a:latin typeface="Times New Roman"/>
                <a:cs typeface="Times New Roman"/>
              </a:rPr>
              <a:t>Search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24000"/>
            <a:ext cx="7124700" cy="387285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3200" spc="5" dirty="0">
                <a:latin typeface="Times New Roman"/>
                <a:cs typeface="Times New Roman"/>
              </a:rPr>
              <a:t>Find </a:t>
            </a:r>
            <a:r>
              <a:rPr sz="3200" spc="-15" dirty="0">
                <a:latin typeface="Times New Roman"/>
                <a:cs typeface="Times New Roman"/>
              </a:rPr>
              <a:t>an </a:t>
            </a:r>
            <a:r>
              <a:rPr sz="3200" spc="-10" dirty="0">
                <a:latin typeface="Times New Roman"/>
                <a:cs typeface="Times New Roman"/>
              </a:rPr>
              <a:t>element </a:t>
            </a:r>
            <a:r>
              <a:rPr sz="3200" spc="5" dirty="0">
                <a:latin typeface="Times New Roman"/>
                <a:cs typeface="Times New Roman"/>
              </a:rPr>
              <a:t>in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b="1" spc="-10" dirty="0">
                <a:latin typeface="Times New Roman"/>
                <a:cs typeface="Times New Roman"/>
              </a:rPr>
              <a:t>sorted</a:t>
            </a:r>
            <a:r>
              <a:rPr sz="3200" spc="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array:</a:t>
            </a: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Divide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20" dirty="0">
                <a:latin typeface="Times New Roman"/>
                <a:cs typeface="Times New Roman"/>
              </a:rPr>
              <a:t>Check </a:t>
            </a:r>
            <a:r>
              <a:rPr sz="3200" spc="5" dirty="0">
                <a:latin typeface="Times New Roman"/>
                <a:cs typeface="Times New Roman"/>
              </a:rPr>
              <a:t>middle</a:t>
            </a:r>
            <a:r>
              <a:rPr sz="3200" spc="1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element</a:t>
            </a:r>
            <a:r>
              <a:rPr sz="3200" b="1" i="1" spc="-10" dirty="0">
                <a:latin typeface="Times New Roman"/>
                <a:cs typeface="Times New Roman"/>
              </a:rPr>
              <a:t>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Conquer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10" dirty="0">
                <a:latin typeface="Times New Roman"/>
                <a:cs typeface="Times New Roman"/>
              </a:rPr>
              <a:t>Recursively </a:t>
            </a:r>
            <a:r>
              <a:rPr sz="3200" spc="-15" dirty="0">
                <a:latin typeface="Times New Roman"/>
                <a:cs typeface="Times New Roman"/>
              </a:rPr>
              <a:t>search </a:t>
            </a:r>
            <a:r>
              <a:rPr sz="3200" dirty="0">
                <a:latin typeface="Times New Roman"/>
                <a:cs typeface="Times New Roman"/>
              </a:rPr>
              <a:t>1</a:t>
            </a:r>
            <a:r>
              <a:rPr sz="3200" spc="1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subarray.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Combine</a:t>
            </a:r>
            <a:r>
              <a:rPr sz="3200" b="1" i="1" spc="-5" dirty="0">
                <a:solidFill>
                  <a:srgbClr val="A50021"/>
                </a:solidFill>
                <a:latin typeface="Times New Roman"/>
                <a:cs typeface="Times New Roman"/>
              </a:rPr>
              <a:t>:</a:t>
            </a:r>
            <a:r>
              <a:rPr sz="3200" b="1" i="1" spc="25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3200" spc="10" dirty="0">
                <a:latin typeface="Times New Roman"/>
                <a:cs typeface="Times New Roman"/>
              </a:rPr>
              <a:t>Trivial.</a:t>
            </a: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b="1" i="1" spc="-5" dirty="0">
                <a:latin typeface="Times New Roman"/>
                <a:cs typeface="Times New Roman"/>
              </a:rPr>
              <a:t>Example: </a:t>
            </a:r>
            <a:r>
              <a:rPr sz="3200" spc="5" dirty="0">
                <a:latin typeface="Times New Roman"/>
                <a:cs typeface="Times New Roman"/>
              </a:rPr>
              <a:t>Find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9</a:t>
            </a:r>
            <a:endParaRPr sz="32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060"/>
              </a:spcBef>
              <a:tabLst>
                <a:tab pos="1840864" algn="l"/>
                <a:tab pos="2755265" algn="l"/>
                <a:tab pos="3669665" algn="l"/>
                <a:tab pos="4584065" algn="l"/>
                <a:tab pos="5498465" algn="l"/>
                <a:tab pos="6412865" algn="l"/>
              </a:tabLst>
            </a:pP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3	5	7	8	9	12	15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3800" y="4800600"/>
            <a:ext cx="6400800" cy="647700"/>
          </a:xfrm>
          <a:custGeom>
            <a:avLst/>
            <a:gdLst/>
            <a:ahLst/>
            <a:cxnLst/>
            <a:rect l="l" t="t" r="r" b="b"/>
            <a:pathLst>
              <a:path w="6400800" h="647700">
                <a:moveTo>
                  <a:pt x="6292850" y="0"/>
                </a:moveTo>
                <a:lnTo>
                  <a:pt x="107950" y="0"/>
                </a:lnTo>
                <a:lnTo>
                  <a:pt x="65931" y="8483"/>
                </a:lnTo>
                <a:lnTo>
                  <a:pt x="31618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8" y="616080"/>
                </a:lnTo>
                <a:lnTo>
                  <a:pt x="65931" y="639216"/>
                </a:lnTo>
                <a:lnTo>
                  <a:pt x="107950" y="647700"/>
                </a:lnTo>
                <a:lnTo>
                  <a:pt x="6292850" y="647700"/>
                </a:lnTo>
                <a:lnTo>
                  <a:pt x="6334866" y="639216"/>
                </a:lnTo>
                <a:lnTo>
                  <a:pt x="6369180" y="616080"/>
                </a:lnTo>
                <a:lnTo>
                  <a:pt x="6392316" y="581766"/>
                </a:lnTo>
                <a:lnTo>
                  <a:pt x="6400800" y="539750"/>
                </a:lnTo>
                <a:lnTo>
                  <a:pt x="6400800" y="107950"/>
                </a:lnTo>
                <a:lnTo>
                  <a:pt x="6392316" y="65933"/>
                </a:lnTo>
                <a:lnTo>
                  <a:pt x="6369180" y="31619"/>
                </a:lnTo>
                <a:lnTo>
                  <a:pt x="6334866" y="8483"/>
                </a:lnTo>
                <a:lnTo>
                  <a:pt x="6292850" y="0"/>
                </a:lnTo>
                <a:close/>
              </a:path>
            </a:pathLst>
          </a:custGeom>
          <a:solidFill>
            <a:srgbClr val="FF0000">
              <a:alpha val="49018"/>
            </a:srgbClr>
          </a:solidFill>
          <a:ln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64000" y="48641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08342" y="4092"/>
                </a:lnTo>
                <a:lnTo>
                  <a:pt x="165369" y="15890"/>
                </a:lnTo>
                <a:lnTo>
                  <a:pt x="125799" y="34677"/>
                </a:lnTo>
                <a:lnTo>
                  <a:pt x="90349" y="59736"/>
                </a:lnTo>
                <a:lnTo>
                  <a:pt x="59736" y="90349"/>
                </a:lnTo>
                <a:lnTo>
                  <a:pt x="34677" y="125799"/>
                </a:lnTo>
                <a:lnTo>
                  <a:pt x="15890" y="165369"/>
                </a:lnTo>
                <a:lnTo>
                  <a:pt x="4092" y="208342"/>
                </a:lnTo>
                <a:lnTo>
                  <a:pt x="0" y="254000"/>
                </a:lnTo>
                <a:lnTo>
                  <a:pt x="4092" y="299657"/>
                </a:lnTo>
                <a:lnTo>
                  <a:pt x="15890" y="342630"/>
                </a:lnTo>
                <a:lnTo>
                  <a:pt x="34677" y="382200"/>
                </a:lnTo>
                <a:lnTo>
                  <a:pt x="59736" y="417650"/>
                </a:lnTo>
                <a:lnTo>
                  <a:pt x="90349" y="448263"/>
                </a:lnTo>
                <a:lnTo>
                  <a:pt x="125799" y="473322"/>
                </a:lnTo>
                <a:lnTo>
                  <a:pt x="165369" y="492109"/>
                </a:lnTo>
                <a:lnTo>
                  <a:pt x="208342" y="503907"/>
                </a:lnTo>
                <a:lnTo>
                  <a:pt x="254000" y="508000"/>
                </a:lnTo>
                <a:lnTo>
                  <a:pt x="299657" y="503907"/>
                </a:lnTo>
                <a:lnTo>
                  <a:pt x="342630" y="492109"/>
                </a:lnTo>
                <a:lnTo>
                  <a:pt x="382200" y="473322"/>
                </a:lnTo>
                <a:lnTo>
                  <a:pt x="417650" y="448263"/>
                </a:lnTo>
                <a:lnTo>
                  <a:pt x="448263" y="417650"/>
                </a:lnTo>
                <a:lnTo>
                  <a:pt x="473322" y="382200"/>
                </a:lnTo>
                <a:lnTo>
                  <a:pt x="492109" y="342630"/>
                </a:lnTo>
                <a:lnTo>
                  <a:pt x="503907" y="299657"/>
                </a:lnTo>
                <a:lnTo>
                  <a:pt x="508000" y="254000"/>
                </a:lnTo>
                <a:lnTo>
                  <a:pt x="503907" y="208342"/>
                </a:lnTo>
                <a:lnTo>
                  <a:pt x="492109" y="165369"/>
                </a:lnTo>
                <a:lnTo>
                  <a:pt x="473322" y="125799"/>
                </a:lnTo>
                <a:lnTo>
                  <a:pt x="448263" y="90349"/>
                </a:lnTo>
                <a:lnTo>
                  <a:pt x="417650" y="59736"/>
                </a:lnTo>
                <a:lnTo>
                  <a:pt x="382200" y="34677"/>
                </a:lnTo>
                <a:lnTo>
                  <a:pt x="342630" y="15890"/>
                </a:lnTo>
                <a:lnTo>
                  <a:pt x="299657" y="4092"/>
                </a:lnTo>
                <a:lnTo>
                  <a:pt x="254000" y="0"/>
                </a:lnTo>
                <a:close/>
              </a:path>
            </a:pathLst>
          </a:custGeom>
          <a:solidFill>
            <a:srgbClr val="002060">
              <a:alpha val="290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7700" y="470699"/>
            <a:ext cx="31527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3366FF"/>
                </a:solidFill>
                <a:latin typeface="Times New Roman"/>
                <a:cs typeface="Times New Roman"/>
              </a:rPr>
              <a:t>Binary</a:t>
            </a:r>
            <a:r>
              <a:rPr sz="4000" b="1" spc="-8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4000" b="1" spc="5" dirty="0">
                <a:solidFill>
                  <a:srgbClr val="3366FF"/>
                </a:solidFill>
                <a:latin typeface="Times New Roman"/>
                <a:cs typeface="Times New Roman"/>
              </a:rPr>
              <a:t>Search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24000"/>
            <a:ext cx="7124700" cy="387285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3200" spc="5" dirty="0">
                <a:latin typeface="Times New Roman"/>
                <a:cs typeface="Times New Roman"/>
              </a:rPr>
              <a:t>Find </a:t>
            </a:r>
            <a:r>
              <a:rPr sz="3200" spc="-15" dirty="0">
                <a:latin typeface="Times New Roman"/>
                <a:cs typeface="Times New Roman"/>
              </a:rPr>
              <a:t>an </a:t>
            </a:r>
            <a:r>
              <a:rPr sz="3200" spc="-10" dirty="0">
                <a:latin typeface="Times New Roman"/>
                <a:cs typeface="Times New Roman"/>
              </a:rPr>
              <a:t>element </a:t>
            </a:r>
            <a:r>
              <a:rPr sz="3200" spc="5" dirty="0">
                <a:latin typeface="Times New Roman"/>
                <a:cs typeface="Times New Roman"/>
              </a:rPr>
              <a:t>in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b="1" spc="-10" dirty="0">
                <a:latin typeface="Times New Roman"/>
                <a:cs typeface="Times New Roman"/>
              </a:rPr>
              <a:t>sorted</a:t>
            </a:r>
            <a:r>
              <a:rPr sz="3200" spc="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array:</a:t>
            </a: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Divide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20" dirty="0">
                <a:latin typeface="Times New Roman"/>
                <a:cs typeface="Times New Roman"/>
              </a:rPr>
              <a:t>Check </a:t>
            </a:r>
            <a:r>
              <a:rPr sz="3200" spc="5" dirty="0">
                <a:latin typeface="Times New Roman"/>
                <a:cs typeface="Times New Roman"/>
              </a:rPr>
              <a:t>middle</a:t>
            </a:r>
            <a:r>
              <a:rPr sz="3200" spc="1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element</a:t>
            </a:r>
            <a:r>
              <a:rPr sz="3200" b="1" i="1" spc="-10" dirty="0">
                <a:latin typeface="Times New Roman"/>
                <a:cs typeface="Times New Roman"/>
              </a:rPr>
              <a:t>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Conquer</a:t>
            </a:r>
            <a:r>
              <a:rPr sz="3200" b="1" i="1" spc="-10" dirty="0">
                <a:solidFill>
                  <a:srgbClr val="A50021"/>
                </a:solidFill>
                <a:latin typeface="Times New Roman"/>
                <a:cs typeface="Times New Roman"/>
              </a:rPr>
              <a:t>: </a:t>
            </a:r>
            <a:r>
              <a:rPr sz="3200" spc="-10" dirty="0">
                <a:latin typeface="Times New Roman"/>
                <a:cs typeface="Times New Roman"/>
              </a:rPr>
              <a:t>Recursively </a:t>
            </a:r>
            <a:r>
              <a:rPr sz="3200" spc="-15" dirty="0">
                <a:latin typeface="Times New Roman"/>
                <a:cs typeface="Times New Roman"/>
              </a:rPr>
              <a:t>search </a:t>
            </a:r>
            <a:r>
              <a:rPr sz="3200" dirty="0">
                <a:latin typeface="Times New Roman"/>
                <a:cs typeface="Times New Roman"/>
              </a:rPr>
              <a:t>1</a:t>
            </a:r>
            <a:r>
              <a:rPr sz="3200" spc="1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subarray.</a:t>
            </a:r>
            <a:endParaRPr sz="32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19100" algn="l"/>
              </a:tabLst>
            </a:pPr>
            <a:r>
              <a:rPr sz="3200" b="1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Combine</a:t>
            </a:r>
            <a:r>
              <a:rPr sz="3200" b="1" i="1" spc="-5" dirty="0">
                <a:solidFill>
                  <a:srgbClr val="A50021"/>
                </a:solidFill>
                <a:latin typeface="Times New Roman"/>
                <a:cs typeface="Times New Roman"/>
              </a:rPr>
              <a:t>:</a:t>
            </a:r>
            <a:r>
              <a:rPr sz="3200" b="1" i="1" spc="25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3200" spc="10" dirty="0">
                <a:latin typeface="Times New Roman"/>
                <a:cs typeface="Times New Roman"/>
              </a:rPr>
              <a:t>Trivial.</a:t>
            </a: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b="1" i="1" spc="-5" dirty="0">
                <a:latin typeface="Times New Roman"/>
                <a:cs typeface="Times New Roman"/>
              </a:rPr>
              <a:t>Example: </a:t>
            </a:r>
            <a:r>
              <a:rPr sz="3200" spc="5" dirty="0">
                <a:latin typeface="Times New Roman"/>
                <a:cs typeface="Times New Roman"/>
              </a:rPr>
              <a:t>Find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9</a:t>
            </a:r>
            <a:endParaRPr sz="32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060"/>
              </a:spcBef>
              <a:tabLst>
                <a:tab pos="1840864" algn="l"/>
                <a:tab pos="2755265" algn="l"/>
                <a:tab pos="3669665" algn="l"/>
                <a:tab pos="4584065" algn="l"/>
                <a:tab pos="5498465" algn="l"/>
                <a:tab pos="6412865" algn="l"/>
              </a:tabLst>
            </a:pPr>
            <a:r>
              <a:rPr sz="3200" b="1" dirty="0">
                <a:solidFill>
                  <a:srgbClr val="009999"/>
                </a:solidFill>
                <a:latin typeface="Times New Roman"/>
                <a:cs typeface="Times New Roman"/>
              </a:rPr>
              <a:t>3	5	7	8	9	12	15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64100" y="4800600"/>
            <a:ext cx="2730500" cy="647700"/>
          </a:xfrm>
          <a:custGeom>
            <a:avLst/>
            <a:gdLst/>
            <a:ahLst/>
            <a:cxnLst/>
            <a:rect l="l" t="t" r="r" b="b"/>
            <a:pathLst>
              <a:path w="2730500" h="647700">
                <a:moveTo>
                  <a:pt x="2622550" y="0"/>
                </a:moveTo>
                <a:lnTo>
                  <a:pt x="107950" y="0"/>
                </a:lnTo>
                <a:lnTo>
                  <a:pt x="65933" y="8483"/>
                </a:lnTo>
                <a:lnTo>
                  <a:pt x="31619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9" y="616080"/>
                </a:lnTo>
                <a:lnTo>
                  <a:pt x="65933" y="639216"/>
                </a:lnTo>
                <a:lnTo>
                  <a:pt x="107950" y="647700"/>
                </a:lnTo>
                <a:lnTo>
                  <a:pt x="2622550" y="647700"/>
                </a:lnTo>
                <a:lnTo>
                  <a:pt x="2664566" y="639216"/>
                </a:lnTo>
                <a:lnTo>
                  <a:pt x="2698880" y="616080"/>
                </a:lnTo>
                <a:lnTo>
                  <a:pt x="2722016" y="581766"/>
                </a:lnTo>
                <a:lnTo>
                  <a:pt x="2730500" y="539750"/>
                </a:lnTo>
                <a:lnTo>
                  <a:pt x="2730500" y="107950"/>
                </a:lnTo>
                <a:lnTo>
                  <a:pt x="2722016" y="65933"/>
                </a:lnTo>
                <a:lnTo>
                  <a:pt x="2698880" y="31619"/>
                </a:lnTo>
                <a:lnTo>
                  <a:pt x="2664566" y="8483"/>
                </a:lnTo>
                <a:lnTo>
                  <a:pt x="2622550" y="0"/>
                </a:lnTo>
                <a:close/>
              </a:path>
            </a:pathLst>
          </a:custGeom>
          <a:solidFill>
            <a:srgbClr val="FF0000">
              <a:alpha val="49018"/>
            </a:srgbClr>
          </a:solidFill>
          <a:ln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Özel Tasarı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</TotalTime>
  <Words>2415</Words>
  <Application>Microsoft Office PowerPoint</Application>
  <PresentationFormat>Ekran Gösterisi (4:3)</PresentationFormat>
  <Paragraphs>500</Paragraphs>
  <Slides>55</Slides>
  <Notes>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55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Courier New</vt:lpstr>
      <vt:lpstr>Sitka Small</vt:lpstr>
      <vt:lpstr>Symbol</vt:lpstr>
      <vt:lpstr>Times New Roman</vt:lpstr>
      <vt:lpstr>Wingdings</vt:lpstr>
      <vt:lpstr>Office Theme</vt:lpstr>
      <vt:lpstr>Özel Tasarım</vt:lpstr>
      <vt:lpstr>CSE214 – Analysis of Algorithms PhD Furkan Gözükara, Toros University https://github.com/FurkanGozukara/CSE214_2018  </vt:lpstr>
      <vt:lpstr>Reminder: Merge Sort</vt:lpstr>
      <vt:lpstr>The Divide-and-Conquer Design  Paradigm</vt:lpstr>
      <vt:lpstr>Example: Merge Sort</vt:lpstr>
      <vt:lpstr>PowerPoint Sunusu</vt:lpstr>
      <vt:lpstr>Merge Sort: Solving the Recurrence</vt:lpstr>
      <vt:lpstr>Binary Search</vt:lpstr>
      <vt:lpstr>Binary Search</vt:lpstr>
      <vt:lpstr>Binary Search</vt:lpstr>
      <vt:lpstr>Binary Search</vt:lpstr>
      <vt:lpstr>Binary Search</vt:lpstr>
      <vt:lpstr>Binary Search</vt:lpstr>
      <vt:lpstr>Recurrence for Binary Search</vt:lpstr>
      <vt:lpstr>Binary Search: Solving the Recurrence</vt:lpstr>
      <vt:lpstr>Powering a Number</vt:lpstr>
      <vt:lpstr>Powering a Number: Divide &amp; Conquer</vt:lpstr>
      <vt:lpstr>Powering a Number: Divide &amp; Conquer</vt:lpstr>
      <vt:lpstr>Powering a Number: Solving the Recurrence</vt:lpstr>
      <vt:lpstr>Matrix Multiplication</vt:lpstr>
      <vt:lpstr>PowerPoint Sunusu</vt:lpstr>
      <vt:lpstr>PowerPoint Sunusu</vt:lpstr>
      <vt:lpstr>Standard Algorithm</vt:lpstr>
      <vt:lpstr>Matrix Multiplication: Divide &amp; Conquer</vt:lpstr>
      <vt:lpstr>Matrix Multiplication: Divide &amp; Conquer</vt:lpstr>
      <vt:lpstr>Matrix Multiplication: Divide &amp; Conquer</vt:lpstr>
      <vt:lpstr>Matrix Multiplication: Divide &amp; Conquer</vt:lpstr>
      <vt:lpstr>Matrix Multiplication: Divide &amp; Conquer</vt:lpstr>
      <vt:lpstr>Matrix Multiplication: Divide &amp; Conquer</vt:lpstr>
      <vt:lpstr>Matrix Multiplication: Divide &amp; Conquer  Analysis</vt:lpstr>
      <vt:lpstr>PowerPoint Sunusu</vt:lpstr>
      <vt:lpstr>Matrix Multiplication: Strassen’s Idea</vt:lpstr>
      <vt:lpstr>Matrix Multiplication: Strassen’s Idea</vt:lpstr>
      <vt:lpstr>Matrix Multiplication: Strassen’s Idea</vt:lpstr>
      <vt:lpstr>Matrix Multiplication: Strassen’s Idea</vt:lpstr>
      <vt:lpstr>Strassen’s Algorithm</vt:lpstr>
      <vt:lpstr>PowerPoint Sunusu</vt:lpstr>
      <vt:lpstr>Strassen’s Algorithm</vt:lpstr>
      <vt:lpstr>VLSI (Very-large-scale integration) Layout: Binary Tree Embedding</vt:lpstr>
      <vt:lpstr>PowerPoint Sunusu</vt:lpstr>
      <vt:lpstr>PowerPoint Sunusu</vt:lpstr>
      <vt:lpstr>PowerPoint Sunusu</vt:lpstr>
      <vt:lpstr>Binary Tree Embedding</vt:lpstr>
      <vt:lpstr>Binary Tree Embedding</vt:lpstr>
      <vt:lpstr>PowerPoint Sunusu</vt:lpstr>
      <vt:lpstr>Binary Tree Embedding</vt:lpstr>
      <vt:lpstr>Binary Tree Embedding</vt:lpstr>
      <vt:lpstr>Binary Tree Embedding: H-Tree</vt:lpstr>
      <vt:lpstr>Binary Tree Embedding: H-Tree</vt:lpstr>
      <vt:lpstr>PowerPoint Sunusu</vt:lpstr>
      <vt:lpstr>Binary Tree Embedding: H-Tree</vt:lpstr>
      <vt:lpstr>Binary Tree Embedding: H-Tree</vt:lpstr>
      <vt:lpstr>Maximum Subarray Problem</vt:lpstr>
      <vt:lpstr>Maximum Subarray Problem: Divide &amp; Conquer</vt:lpstr>
      <vt:lpstr>Maximum Subarray Problem: Divide &amp; Conquer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CS473 - Algorithms I</dc:title>
  <dc:creator>Furkan Gözükara</dc:creator>
  <cp:lastModifiedBy>Windows User</cp:lastModifiedBy>
  <cp:revision>35</cp:revision>
  <dcterms:created xsi:type="dcterms:W3CDTF">2018-03-14T07:53:42Z</dcterms:created>
  <dcterms:modified xsi:type="dcterms:W3CDTF">2018-03-19T09:29:43Z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2018-03-14T00:00:00Z</vt:filetime>
  </property>
</Properties>
</file>